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4182" r:id="rId4"/>
  </p:sldMasterIdLst>
  <p:notesMasterIdLst>
    <p:notesMasterId r:id="rId18"/>
  </p:notesMasterIdLst>
  <p:handoutMasterIdLst>
    <p:handoutMasterId r:id="rId19"/>
  </p:handoutMasterIdLst>
  <p:sldIdLst>
    <p:sldId id="710" r:id="rId5"/>
    <p:sldId id="717" r:id="rId6"/>
    <p:sldId id="792" r:id="rId7"/>
    <p:sldId id="793" r:id="rId8"/>
    <p:sldId id="794" r:id="rId9"/>
    <p:sldId id="795" r:id="rId10"/>
    <p:sldId id="796" r:id="rId11"/>
    <p:sldId id="797" r:id="rId12"/>
    <p:sldId id="798" r:id="rId13"/>
    <p:sldId id="799" r:id="rId14"/>
    <p:sldId id="800" r:id="rId15"/>
    <p:sldId id="801" r:id="rId16"/>
    <p:sldId id="802" r:id="rId17"/>
  </p:sldIdLst>
  <p:sldSz cx="9144000" cy="6858000" type="screen4x3"/>
  <p:notesSz cx="7021513" cy="9307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FFFFCC"/>
    <a:srgbClr val="99CCFF"/>
    <a:srgbClr val="FB5F4F"/>
    <a:srgbClr val="0000FF"/>
    <a:srgbClr val="0033CC"/>
    <a:srgbClr val="FF3399"/>
    <a:srgbClr val="FAB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3728" autoAdjust="0"/>
  </p:normalViewPr>
  <p:slideViewPr>
    <p:cSldViewPr snapToObjects="1">
      <p:cViewPr>
        <p:scale>
          <a:sx n="70" d="100"/>
          <a:sy n="70" d="100"/>
        </p:scale>
        <p:origin x="-281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3285" tIns="46645" rIns="93285" bIns="466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3237" cy="465138"/>
          </a:xfrm>
          <a:prstGeom prst="rect">
            <a:avLst/>
          </a:prstGeom>
        </p:spPr>
        <p:txBody>
          <a:bodyPr vert="horz" wrap="square" lIns="93285" tIns="46645" rIns="93285" bIns="466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0788"/>
            <a:ext cx="3043238" cy="465137"/>
          </a:xfrm>
          <a:prstGeom prst="rect">
            <a:avLst/>
          </a:prstGeom>
        </p:spPr>
        <p:txBody>
          <a:bodyPr vert="horz" wrap="square" lIns="93285" tIns="46645" rIns="93285" bIns="466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6688" y="8840788"/>
            <a:ext cx="3043237" cy="465137"/>
          </a:xfrm>
          <a:prstGeom prst="rect">
            <a:avLst/>
          </a:prstGeom>
        </p:spPr>
        <p:txBody>
          <a:bodyPr vert="horz" wrap="square" lIns="93285" tIns="46645" rIns="93285" bIns="466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76ABD3C-E58F-446F-9C2C-F8588732555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82668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3285" tIns="46645" rIns="93285" bIns="466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3237" cy="465138"/>
          </a:xfrm>
          <a:prstGeom prst="rect">
            <a:avLst/>
          </a:prstGeom>
        </p:spPr>
        <p:txBody>
          <a:bodyPr vert="horz" wrap="square" lIns="93285" tIns="46645" rIns="93285" bIns="466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49787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285" tIns="46645" rIns="93285" bIns="4664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8163" cy="4187825"/>
          </a:xfrm>
          <a:prstGeom prst="rect">
            <a:avLst/>
          </a:prstGeom>
        </p:spPr>
        <p:txBody>
          <a:bodyPr vert="horz" wrap="square" lIns="93285" tIns="46645" rIns="93285" bIns="466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0788"/>
            <a:ext cx="3043238" cy="465137"/>
          </a:xfrm>
          <a:prstGeom prst="rect">
            <a:avLst/>
          </a:prstGeom>
        </p:spPr>
        <p:txBody>
          <a:bodyPr vert="horz" wrap="square" lIns="93285" tIns="46645" rIns="93285" bIns="466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40788"/>
            <a:ext cx="3043237" cy="465137"/>
          </a:xfrm>
          <a:prstGeom prst="rect">
            <a:avLst/>
          </a:prstGeom>
        </p:spPr>
        <p:txBody>
          <a:bodyPr vert="horz" wrap="square" lIns="93285" tIns="46645" rIns="93285" bIns="466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EB45FB6-337E-4B5D-B87E-BEC5E67F80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553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altLang="es-CL" smtClean="0">
              <a:ea typeface="ヒラギノ角ゴ Pro W3"/>
              <a:cs typeface="ヒラギノ角ゴ Pro W3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5F0FA-4895-43CE-B2FE-33AF378ED8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473D-CE57-4635-B0A9-01A12C938EA0}" type="slidenum">
              <a:rPr lang="es-ES_tradnl" smtClean="0"/>
              <a:pPr>
                <a:defRPr/>
              </a:pPr>
              <a:t>10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473D-CE57-4635-B0A9-01A12C938EA0}" type="slidenum">
              <a:rPr lang="es-ES_tradnl" smtClean="0"/>
              <a:pPr>
                <a:defRPr/>
              </a:pPr>
              <a:t>11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473D-CE57-4635-B0A9-01A12C938EA0}" type="slidenum">
              <a:rPr lang="es-ES_tradnl" smtClean="0"/>
              <a:pPr>
                <a:defRPr/>
              </a:pPr>
              <a:t>2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473D-CE57-4635-B0A9-01A12C938EA0}" type="slidenum">
              <a:rPr lang="es-ES_tradnl" smtClean="0"/>
              <a:pPr>
                <a:defRPr/>
              </a:pPr>
              <a:t>3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473D-CE57-4635-B0A9-01A12C938EA0}" type="slidenum">
              <a:rPr lang="es-ES_tradnl" smtClean="0"/>
              <a:pPr>
                <a:defRPr/>
              </a:pPr>
              <a:t>4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473D-CE57-4635-B0A9-01A12C938EA0}" type="slidenum">
              <a:rPr lang="es-ES_tradnl" smtClean="0"/>
              <a:pPr>
                <a:defRPr/>
              </a:pPr>
              <a:t>5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473D-CE57-4635-B0A9-01A12C938EA0}" type="slidenum">
              <a:rPr lang="es-ES_tradnl" smtClean="0"/>
              <a:pPr>
                <a:defRPr/>
              </a:pPr>
              <a:t>6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473D-CE57-4635-B0A9-01A12C938EA0}" type="slidenum">
              <a:rPr lang="es-ES_tradnl" smtClean="0"/>
              <a:pPr>
                <a:defRPr/>
              </a:pPr>
              <a:t>7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473D-CE57-4635-B0A9-01A12C938EA0}" type="slidenum">
              <a:rPr lang="es-ES_tradnl" smtClean="0"/>
              <a:pPr>
                <a:defRPr/>
              </a:pPr>
              <a:t>8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2473D-CE57-4635-B0A9-01A12C938EA0}" type="slidenum">
              <a:rPr lang="es-ES_tradnl" smtClean="0"/>
              <a:pPr>
                <a:defRPr/>
              </a:pPr>
              <a:t>9</a:t>
            </a:fld>
            <a:endParaRPr lang="es-ES_tradnl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7ED6340-B206-4073-8BFB-C8ADB4556B6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98FC-0977-4CD5-AF49-27F369C6B3D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75BA-40B2-4F5B-988A-4926377343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A2B3-4C14-44A1-9433-1AB4F5569C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09A4-9084-460E-AC87-127185F853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E5B5-56A6-4F4A-B042-79BE975C4F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42FE-DECF-4426-9FF8-C1D8A2989D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6"/>
          <p:cNvSpPr/>
          <p:nvPr userDrawn="1"/>
        </p:nvSpPr>
        <p:spPr bwMode="auto">
          <a:xfrm>
            <a:off x="7153275" y="2058988"/>
            <a:ext cx="895350" cy="2038350"/>
          </a:xfrm>
          <a:prstGeom prst="rect">
            <a:avLst/>
          </a:prstGeom>
          <a:solidFill>
            <a:srgbClr val="006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7" name="Rectangle 7"/>
          <p:cNvSpPr/>
          <p:nvPr userDrawn="1"/>
        </p:nvSpPr>
        <p:spPr bwMode="auto">
          <a:xfrm>
            <a:off x="8048625" y="2058988"/>
            <a:ext cx="1095375" cy="203835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53288" y="2162175"/>
            <a:ext cx="696912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0"/>
            <a:ext cx="7153275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Imagen 11" descr="txt_mm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48625" y="1989138"/>
            <a:ext cx="1054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5" descr="txt_GobiernoDeChil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089900" y="3810000"/>
            <a:ext cx="10541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20D070A-B161-446E-AA02-887563701D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E1F0927-E228-4E7A-ACD5-5038E2E8E3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C36BED0-ACB5-4D5E-B51A-655D920030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488DC3E-25AF-4680-ADA8-47052902D9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A5C4080-5F1F-4614-9149-4B3F922B26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1139B40-1557-4702-910B-D70B429335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EEF1AD4-9C70-4181-AEC3-BE5FE917D1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3A50226-7191-4675-AFA2-6D97C16962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528FF39-F43C-48F1-8037-EC2E33876A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EF150E3-6C34-429D-83B9-FC1A334151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07EAF36-D25D-4501-AE7F-17F52DD3CF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55DC742-A510-46FA-8164-2B3ECE31185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8BEA-7BD2-49FF-B6AE-7C77755E2E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A70C-2D71-4F25-9687-1C7B4F19DF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6287-AC52-410F-B7E1-21146921B0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0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11D30AA-07E4-4DDB-95B7-BBA847A088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0DFFC-F61D-4EB6-8B35-870AA5D897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522A-34EA-483C-A1BE-52F9335E8B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6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30A5-F23B-41B9-8303-050150EFC5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81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D96F-1C22-409A-84C8-83F4C4F294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61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15DA-02A5-496D-9228-A9AF0521F6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79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9BDD-5392-4765-98D2-6D3F106B6C9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43C8-2CF0-4C55-8A85-6151FA29B5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6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4E3E-4280-4702-9CB4-6CA2D51A4D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7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5AF7B26-8A0E-456F-81C0-7118509E0B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0" y="6535738"/>
            <a:ext cx="3181350" cy="2460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s-ES_tradnl" altLang="es-CL" sz="900" smtClean="0">
                <a:solidFill>
                  <a:srgbClr val="898989"/>
                </a:solidFill>
                <a:latin typeface="Verdana" pitchFamily="34" charset="0"/>
              </a:rPr>
              <a:t>Gobierno de Chile | Ministerio del Medio Ambiente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CCFD-38A3-4DEA-9744-D5184CA3D6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0" y="6535738"/>
            <a:ext cx="3181350" cy="2460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r>
              <a:rPr lang="es-ES_tradnl" altLang="es-CL" sz="900" smtClean="0">
                <a:solidFill>
                  <a:srgbClr val="898989"/>
                </a:solidFill>
                <a:latin typeface="Verdana" pitchFamily="34" charset="0"/>
              </a:rPr>
              <a:t>Gobierno de Chile | Ministerio del Medio Ambiente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BE1D-6055-4DDB-B459-F075EC9085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468C-1226-4651-803C-EBE48F0B39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rgbClr val="006CB7"/>
              </a:buClr>
              <a:defRPr sz="1400"/>
            </a:lvl4pPr>
            <a:lvl5pPr>
              <a:buClr>
                <a:srgbClr val="006CB7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Clr>
                <a:srgbClr val="006CB7"/>
              </a:buClr>
              <a:defRPr sz="1400"/>
            </a:lvl4pPr>
            <a:lvl5pPr>
              <a:buClr>
                <a:srgbClr val="006CB7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A310-0C24-4336-98EA-42CE70F73D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3883-16A5-41CE-9FF4-F5152EA13E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1" name="Imagen 9" descr="txt_mma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3241675"/>
            <a:ext cx="12049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n 11" descr="txt_GobiernoDeChil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6553200"/>
            <a:ext cx="12049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318135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12A16DD-CAB7-44DB-B166-FA8C9634F8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CB7"/>
        </a:buClr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CB7"/>
        </a:buClr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153275" y="2058988"/>
            <a:ext cx="895350" cy="2038350"/>
          </a:xfrm>
          <a:prstGeom prst="rect">
            <a:avLst/>
          </a:prstGeom>
          <a:solidFill>
            <a:srgbClr val="006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48625" y="2058988"/>
            <a:ext cx="1095375" cy="203835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-128"/>
            </a:endParaRPr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53288" y="2162175"/>
            <a:ext cx="696912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pic>
        <p:nvPicPr>
          <p:cNvPr id="3081" name="Imagen 11" descr="txt_mma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48625" y="1989138"/>
            <a:ext cx="1054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Imagen 15" descr="txt_GobiernoDeChile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89900" y="3810000"/>
            <a:ext cx="10541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28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28" y="1477962"/>
            <a:ext cx="81772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19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1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92F2724E-E98F-4D7F-9057-829109251D54}" type="slidenum">
              <a:rPr lang="en-US"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78" y="-6348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18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78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16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935212" y="5949280"/>
            <a:ext cx="609044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s-CL" altLang="es-CL" sz="1600" b="1" dirty="0">
                <a:latin typeface="Verdana" pitchFamily="34" charset="0"/>
              </a:rPr>
              <a:t>SEREMI DEL MEDIO AMBIENTE REGION </a:t>
            </a:r>
            <a:r>
              <a:rPr lang="es-CL" altLang="es-CL" sz="1600" b="1" dirty="0" smtClean="0">
                <a:latin typeface="Verdana" pitchFamily="34" charset="0"/>
              </a:rPr>
              <a:t>DE AYSÉN</a:t>
            </a:r>
            <a:r>
              <a:rPr lang="es-ES" altLang="es-CL" b="1" i="1" dirty="0">
                <a:latin typeface="Verdana" pitchFamily="34" charset="0"/>
              </a:rPr>
              <a:t/>
            </a:r>
            <a:br>
              <a:rPr lang="es-ES" altLang="es-CL" b="1" i="1" dirty="0">
                <a:latin typeface="Verdana" pitchFamily="34" charset="0"/>
              </a:rPr>
            </a:br>
            <a:endParaRPr lang="es-CL" altLang="es-CL" b="1" i="1" dirty="0">
              <a:latin typeface="Verdana" pitchFamily="34" charset="0"/>
            </a:endParaRPr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2771800" y="1772816"/>
            <a:ext cx="60904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CL" altLang="es-CL" sz="2400" i="1" dirty="0" smtClean="0">
                <a:cs typeface="Arial" panose="020B0604020202020204" pitchFamily="34" charset="0"/>
              </a:rPr>
              <a:t>AVANCES DEL PDA EN LAS MEDIDAS QUE CORRESPONDEN A MEDIO AMBIENTE 2017</a:t>
            </a:r>
          </a:p>
          <a:p>
            <a:pPr algn="ctr"/>
            <a:endParaRPr lang="es-CL" altLang="es-CL" sz="2400" i="1" dirty="0" smtClean="0">
              <a:cs typeface="Arial" panose="020B0604020202020204" pitchFamily="34" charset="0"/>
            </a:endParaRPr>
          </a:p>
          <a:p>
            <a:pPr algn="ctr"/>
            <a:endParaRPr lang="es-CL" altLang="es-CL" sz="2400" i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43366"/>
              </p:ext>
            </p:extLst>
          </p:nvPr>
        </p:nvGraphicFramePr>
        <p:xfrm>
          <a:off x="32225" y="1196752"/>
          <a:ext cx="9017008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64"/>
                <a:gridCol w="3024336"/>
                <a:gridCol w="1656184"/>
                <a:gridCol w="2160240"/>
                <a:gridCol w="1656184"/>
              </a:tblGrid>
              <a:tr h="463738">
                <a:tc>
                  <a:txBody>
                    <a:bodyPr/>
                    <a:lstStyle/>
                    <a:p>
                      <a:r>
                        <a:rPr lang="es-ES" dirty="0" smtClean="0"/>
                        <a:t>Art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Indicador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Medio Verificación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Estado de Avance</a:t>
                      </a:r>
                      <a:endParaRPr lang="es-ES" dirty="0"/>
                    </a:p>
                  </a:txBody>
                  <a:tcPr/>
                </a:tc>
              </a:tr>
              <a:tr h="1475298">
                <a:tc>
                  <a:txBody>
                    <a:bodyPr/>
                    <a:lstStyle/>
                    <a:p>
                      <a:r>
                        <a:rPr lang="es-ES" dirty="0" smtClean="0"/>
                        <a:t>58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Charlas informativas anuales</a:t>
                      </a:r>
                      <a:r>
                        <a:rPr lang="es-ES" baseline="0" dirty="0" smtClean="0"/>
                        <a:t>, con información de incentivos vigentes a </a:t>
                      </a:r>
                      <a:r>
                        <a:rPr lang="es-ES" baseline="0" dirty="0" err="1" smtClean="0"/>
                        <a:t>proy</a:t>
                      </a:r>
                      <a:r>
                        <a:rPr lang="es-ES" baseline="0" dirty="0" smtClean="0"/>
                        <a:t> inmobiliarios y los requisitos que deben cumplir en el marco del PDA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Nº</a:t>
                      </a:r>
                      <a:r>
                        <a:rPr lang="es-ES" baseline="0" dirty="0" smtClean="0"/>
                        <a:t> de actividades de capacitación realizadas en el año 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Registro interno de capacitaciones realizadas en el año 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s-ES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r>
                        <a:rPr lang="es-ES" dirty="0" smtClean="0"/>
                        <a:t>67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Actualización Inventario</a:t>
                      </a:r>
                      <a:r>
                        <a:rPr lang="es-ES" baseline="0" dirty="0" smtClean="0"/>
                        <a:t> de emisiones de los </a:t>
                      </a:r>
                      <a:r>
                        <a:rPr lang="es-ES" baseline="0" dirty="0" err="1" smtClean="0"/>
                        <a:t>ppales</a:t>
                      </a:r>
                      <a:r>
                        <a:rPr lang="es-ES" baseline="0" dirty="0" smtClean="0"/>
                        <a:t> contaminantes atmosféricos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CL" dirty="0" smtClean="0"/>
                        <a:t>Actualización Inventario de emisiones de los </a:t>
                      </a:r>
                      <a:r>
                        <a:rPr lang="es-CL" dirty="0" err="1" smtClean="0"/>
                        <a:t>ppales</a:t>
                      </a:r>
                      <a:r>
                        <a:rPr lang="es-CL" dirty="0" smtClean="0"/>
                        <a:t> contaminantes atmosféricos</a:t>
                      </a:r>
                    </a:p>
                    <a:p>
                      <a:pPr marL="0" indent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Documento con actualización del</a:t>
                      </a:r>
                      <a:r>
                        <a:rPr lang="es-ES" baseline="0" dirty="0" smtClean="0"/>
                        <a:t> inventario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Documento</a:t>
                      </a:r>
                      <a:r>
                        <a:rPr lang="es-ES" baseline="0" dirty="0" smtClean="0"/>
                        <a:t> elaborado pero no publicado aun</a:t>
                      </a:r>
                      <a:endParaRPr lang="es-ES" dirty="0"/>
                    </a:p>
                  </a:txBody>
                  <a:tcPr/>
                </a:tc>
              </a:tr>
              <a:tr h="1057518">
                <a:tc>
                  <a:txBody>
                    <a:bodyPr/>
                    <a:lstStyle/>
                    <a:p>
                      <a:r>
                        <a:rPr lang="es-ES" dirty="0" smtClean="0"/>
                        <a:t>68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Estudio</a:t>
                      </a:r>
                      <a:r>
                        <a:rPr lang="es-ES" baseline="0" dirty="0" smtClean="0"/>
                        <a:t> sociocultural del arraigo del uso de leña en la ZS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Licitación</a:t>
                      </a:r>
                      <a:r>
                        <a:rPr lang="es-ES" baseline="0" dirty="0" smtClean="0"/>
                        <a:t> estudio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Documento</a:t>
                      </a:r>
                      <a:r>
                        <a:rPr lang="es-ES" baseline="0" dirty="0" smtClean="0"/>
                        <a:t> en proceso de licitación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Financiamiento para 2018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161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25011" y="936503"/>
            <a:ext cx="4536504" cy="2979197"/>
            <a:chOff x="251520" y="332656"/>
            <a:chExt cx="4536504" cy="29791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3" t="24149" r="22556" b="11380"/>
            <a:stretch/>
          </p:blipFill>
          <p:spPr bwMode="auto">
            <a:xfrm>
              <a:off x="251520" y="332656"/>
              <a:ext cx="4536504" cy="2979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Elipse"/>
            <p:cNvSpPr/>
            <p:nvPr/>
          </p:nvSpPr>
          <p:spPr>
            <a:xfrm>
              <a:off x="251520" y="1916832"/>
              <a:ext cx="1080120" cy="11521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Elipse"/>
            <p:cNvSpPr/>
            <p:nvPr/>
          </p:nvSpPr>
          <p:spPr>
            <a:xfrm>
              <a:off x="2498855" y="1850038"/>
              <a:ext cx="1080120" cy="11521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25011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http://portal.mma.gob.cl/aysen-del-general-carlos-ibanez-del-campo/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r="54113" b="20641"/>
          <a:stretch/>
        </p:blipFill>
        <p:spPr bwMode="auto">
          <a:xfrm>
            <a:off x="5004048" y="1124744"/>
            <a:ext cx="3234520" cy="45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004048" y="4766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http://airecoyhaique.cl/?page_id=7426</a:t>
            </a:r>
          </a:p>
        </p:txBody>
      </p:sp>
    </p:spTree>
    <p:extLst>
      <p:ext uri="{BB962C8B-B14F-4D97-AF65-F5344CB8AC3E}">
        <p14:creationId xmlns:p14="http://schemas.microsoft.com/office/powerpoint/2010/main" val="363964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8" t="15386" r="34374" b="40306"/>
          <a:stretch/>
        </p:blipFill>
        <p:spPr bwMode="auto">
          <a:xfrm>
            <a:off x="179512" y="692696"/>
            <a:ext cx="3569603" cy="258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32504" r="32738" b="53168"/>
          <a:stretch/>
        </p:blipFill>
        <p:spPr bwMode="auto">
          <a:xfrm>
            <a:off x="23009" y="5384040"/>
            <a:ext cx="8302125" cy="147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14411" r="25000" b="15406"/>
          <a:stretch/>
        </p:blipFill>
        <p:spPr bwMode="auto">
          <a:xfrm>
            <a:off x="3736110" y="418572"/>
            <a:ext cx="4608512" cy="358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36737" y="108110"/>
            <a:ext cx="356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http://sinca.mma.gob.cl/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9512" y="2606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Aprueba Fondos para PRC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046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B050"/>
                </a:solidFill>
              </a:rPr>
              <a:t>Modelo de Pronostico de Calidad del Aire</a:t>
            </a:r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10217" r="61790" b="14296"/>
          <a:stretch/>
        </p:blipFill>
        <p:spPr bwMode="auto">
          <a:xfrm>
            <a:off x="245660" y="1050995"/>
            <a:ext cx="4440259" cy="511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3" t="16717" r="44701" b="18276"/>
          <a:stretch/>
        </p:blipFill>
        <p:spPr bwMode="auto">
          <a:xfrm>
            <a:off x="5295412" y="0"/>
            <a:ext cx="3816737" cy="4703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8259" r="45000" b="18325"/>
          <a:stretch/>
        </p:blipFill>
        <p:spPr bwMode="auto">
          <a:xfrm>
            <a:off x="5295412" y="2346736"/>
            <a:ext cx="3726316" cy="4601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85919" y="116632"/>
            <a:ext cx="384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50"/>
                </a:solidFill>
              </a:rPr>
              <a:t>Informe diario a </a:t>
            </a:r>
            <a:r>
              <a:rPr lang="es-ES" dirty="0" smtClean="0">
                <a:solidFill>
                  <a:srgbClr val="00B050"/>
                </a:solidFill>
              </a:rPr>
              <a:t>Intendencia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872869"/>
              </p:ext>
            </p:extLst>
          </p:nvPr>
        </p:nvGraphicFramePr>
        <p:xfrm>
          <a:off x="89693" y="980728"/>
          <a:ext cx="8928993" cy="5607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66"/>
                <a:gridCol w="1840804"/>
                <a:gridCol w="1597735"/>
                <a:gridCol w="1932625"/>
                <a:gridCol w="3030963"/>
              </a:tblGrid>
              <a:tr h="680441">
                <a:tc>
                  <a:txBody>
                    <a:bodyPr/>
                    <a:lstStyle/>
                    <a:p>
                      <a:r>
                        <a:rPr lang="es-ES" dirty="0" smtClean="0"/>
                        <a:t>Art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Indicador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Medio Verificación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Estado de Avance </a:t>
                      </a:r>
                      <a:endParaRPr lang="es-ES" dirty="0"/>
                    </a:p>
                  </a:txBody>
                  <a:tcPr/>
                </a:tc>
              </a:tr>
              <a:tr h="132681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7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Registro voluntario</a:t>
                      </a:r>
                      <a:r>
                        <a:rPr lang="es-ES" sz="1800" baseline="0" dirty="0" smtClean="0"/>
                        <a:t> comerciantes de leña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Existencia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Publicación registro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http://portal.mma.gob.cl/aysen-del-general-carlos-ibanez-del-campo/registro-de-leneros-region-de-aysen/</a:t>
                      </a:r>
                      <a:endParaRPr lang="es-ES" sz="1800" dirty="0"/>
                    </a:p>
                  </a:txBody>
                  <a:tcPr/>
                </a:tc>
              </a:tr>
              <a:tr h="185617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13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Implementación programas de fomento para </a:t>
                      </a:r>
                      <a:r>
                        <a:rPr lang="es-ES" sz="1800" dirty="0" err="1" smtClean="0"/>
                        <a:t>prod</a:t>
                      </a:r>
                      <a:r>
                        <a:rPr lang="es-ES" sz="1800" dirty="0" smtClean="0"/>
                        <a:t> y comerciantes de leña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a) Existencia</a:t>
                      </a:r>
                      <a:r>
                        <a:rPr lang="es-ES" sz="1800" baseline="0" dirty="0" smtClean="0"/>
                        <a:t> del programa           b) implementación del programa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Publicación del programa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http://portal.mma.gob.cl/aysen-del-general-carlos-ibanez-del-campo/programa-de-fomento-a-la-lena-seca-y-otros-combustibles-para-calefaccion/</a:t>
                      </a:r>
                      <a:endParaRPr lang="es-ES" sz="1800" dirty="0"/>
                    </a:p>
                  </a:txBody>
                  <a:tcPr/>
                </a:tc>
              </a:tr>
              <a:tr h="174422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14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Implementación programas de fomento para</a:t>
                      </a:r>
                      <a:r>
                        <a:rPr lang="es-CL" sz="1800" baseline="0" dirty="0" smtClean="0"/>
                        <a:t> CAS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dirty="0" smtClean="0"/>
                        <a:t>a) Existencia del programa           b) implementación del programa</a:t>
                      </a:r>
                    </a:p>
                    <a:p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a) Registro de comerciantes y productores que reciben beneficios  b) Registro de CAS implementados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 medida se incorporó en el Programa del art 13 ya que SEREMI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Energia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implementa el Programa Mas leña seca con fondos FNDR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457123"/>
              </p:ext>
            </p:extLst>
          </p:nvPr>
        </p:nvGraphicFramePr>
        <p:xfrm>
          <a:off x="79298" y="116632"/>
          <a:ext cx="8928990" cy="6721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03"/>
                <a:gridCol w="2224207"/>
                <a:gridCol w="2016224"/>
                <a:gridCol w="1944216"/>
                <a:gridCol w="2204040"/>
              </a:tblGrid>
              <a:tr h="1043608">
                <a:tc>
                  <a:txBody>
                    <a:bodyPr/>
                    <a:lstStyle/>
                    <a:p>
                      <a:r>
                        <a:rPr lang="es-ES" dirty="0" smtClean="0"/>
                        <a:t>Art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Indicador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Medio Verificación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Estado de Avance</a:t>
                      </a:r>
                      <a:endParaRPr lang="es-ES" dirty="0"/>
                    </a:p>
                  </a:txBody>
                  <a:tcPr/>
                </a:tc>
              </a:tr>
              <a:tr h="1260648">
                <a:tc>
                  <a:txBody>
                    <a:bodyPr/>
                    <a:lstStyle/>
                    <a:p>
                      <a:r>
                        <a:rPr lang="es-ES" dirty="0" smtClean="0"/>
                        <a:t>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Programa Difusión Tecnológica dirigido a productores de artefactos a leña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Existencia del programa y entrega de apoyo a los beneficiarios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Registro</a:t>
                      </a:r>
                      <a:r>
                        <a:rPr lang="es-ES" baseline="0" dirty="0" smtClean="0"/>
                        <a:t> de apoyo entregado</a:t>
                      </a:r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dirty="0" smtClean="0"/>
                        <a:t>Se exploró con CORFO realizar un Programa en conjunto con CORFO Araucanía</a:t>
                      </a:r>
                      <a:r>
                        <a:rPr lang="es-ES" baseline="0" dirty="0" smtClean="0"/>
                        <a:t> siendo negativa la respuesta</a:t>
                      </a:r>
                      <a:endParaRPr lang="es-ES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es-ES" dirty="0" smtClean="0"/>
                        <a:t>18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Programa de Garantías para créditos</a:t>
                      </a:r>
                      <a:r>
                        <a:rPr lang="es-ES" baseline="0" dirty="0" smtClean="0"/>
                        <a:t> de inversión y escalamiento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Numero de créditos sujetos al programa de garantías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Registro de créditos aprobados y entregados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490870">
                <a:tc>
                  <a:txBody>
                    <a:bodyPr/>
                    <a:lstStyle/>
                    <a:p>
                      <a:r>
                        <a:rPr lang="es-ES" dirty="0" smtClean="0"/>
                        <a:t>29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Estudio </a:t>
                      </a:r>
                      <a:r>
                        <a:rPr lang="es-ES" dirty="0" err="1" smtClean="0"/>
                        <a:t>prefactibilidad</a:t>
                      </a:r>
                      <a:r>
                        <a:rPr lang="es-ES" dirty="0" smtClean="0"/>
                        <a:t> planta pellets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Solicitud de financiamiento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Documento que solicita financiamiento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CORFO financió a privado que luego desistió del proyecto. Por esta razón no se había solicitado financiamiento</a:t>
                      </a:r>
                      <a:endParaRPr lang="es-ES" dirty="0"/>
                    </a:p>
                  </a:txBody>
                  <a:tcPr/>
                </a:tc>
              </a:tr>
              <a:tr h="1490870">
                <a:tc>
                  <a:txBody>
                    <a:bodyPr/>
                    <a:lstStyle/>
                    <a:p>
                      <a:r>
                        <a:rPr lang="es-ES" dirty="0" smtClean="0"/>
                        <a:t>30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Financiamiento del Programa</a:t>
                      </a:r>
                      <a:r>
                        <a:rPr lang="es-ES" baseline="0" dirty="0" smtClean="0"/>
                        <a:t> de Recambio voluntario de artefactos a leña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Solicitud de financiamiento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Documento por el cual se solicita financiamiento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http://sig.goreaysen.cl/ajaxgore/data/acuerdos/2017/septiembre/acuer4728.pdf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27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969235"/>
              </p:ext>
            </p:extLst>
          </p:nvPr>
        </p:nvGraphicFramePr>
        <p:xfrm>
          <a:off x="268419" y="332656"/>
          <a:ext cx="8712968" cy="601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584176"/>
                <a:gridCol w="2736304"/>
                <a:gridCol w="1495269"/>
                <a:gridCol w="2249147"/>
              </a:tblGrid>
              <a:tr h="708829">
                <a:tc>
                  <a:txBody>
                    <a:bodyPr/>
                    <a:lstStyle/>
                    <a:p>
                      <a:r>
                        <a:rPr lang="es-ES" dirty="0" smtClean="0"/>
                        <a:t>Art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Indicador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Medio Verificación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Estado de Avance</a:t>
                      </a:r>
                      <a:endParaRPr lang="es-ES" dirty="0"/>
                    </a:p>
                  </a:txBody>
                  <a:tcPr/>
                </a:tc>
              </a:tr>
              <a:tr h="1620180">
                <a:tc>
                  <a:txBody>
                    <a:bodyPr/>
                    <a:lstStyle/>
                    <a:p>
                      <a:r>
                        <a:rPr lang="es-ES" dirty="0" smtClean="0"/>
                        <a:t>31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Programa de Recambio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% acumulado de calefactores recambiados según la meta del PDA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Informe</a:t>
                      </a:r>
                      <a:r>
                        <a:rPr lang="es-ES" baseline="0" dirty="0" smtClean="0"/>
                        <a:t> anual de recambios por SEREMI MMA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El informe anual, aun no ha sido elaborado</a:t>
                      </a:r>
                      <a:r>
                        <a:rPr lang="es-ES" baseline="0" dirty="0" smtClean="0"/>
                        <a:t> por la oficina de Calefacción Sustentable</a:t>
                      </a:r>
                      <a:endParaRPr lang="es-ES" dirty="0"/>
                    </a:p>
                  </a:txBody>
                  <a:tcPr/>
                </a:tc>
              </a:tr>
              <a:tr h="1676523">
                <a:tc>
                  <a:txBody>
                    <a:bodyPr/>
                    <a:lstStyle/>
                    <a:p>
                      <a:r>
                        <a:rPr lang="es-ES" dirty="0" smtClean="0"/>
                        <a:t>32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Proyecto piloto calefacción distrital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s-ES" dirty="0" smtClean="0"/>
                        <a:t>Presentación proyecto fondos sectoriales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 smtClean="0"/>
                        <a:t>Ejecución del proyecto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dirty="0" err="1" smtClean="0"/>
                        <a:t>Proy</a:t>
                      </a:r>
                      <a:r>
                        <a:rPr lang="es-ES" dirty="0" smtClean="0"/>
                        <a:t> piloto ejecutado y evaluado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Registro interno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El proyecto se ingresará a Desarrollo Social en enero</a:t>
                      </a:r>
                      <a:r>
                        <a:rPr lang="es-ES" baseline="0" dirty="0" smtClean="0"/>
                        <a:t> 2018</a:t>
                      </a:r>
                      <a:endParaRPr lang="es-ES" dirty="0"/>
                    </a:p>
                  </a:txBody>
                  <a:tcPr/>
                </a:tc>
              </a:tr>
              <a:tr h="1676523">
                <a:tc>
                  <a:txBody>
                    <a:bodyPr/>
                    <a:lstStyle/>
                    <a:p>
                      <a:r>
                        <a:rPr lang="es-ES" dirty="0" smtClean="0"/>
                        <a:t>43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Programa</a:t>
                      </a:r>
                      <a:r>
                        <a:rPr lang="es-ES" baseline="0" dirty="0" smtClean="0"/>
                        <a:t> de Mejoramiento de Eficiencia Energética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s-ES" dirty="0" smtClean="0"/>
                        <a:t>Existencia de estudio</a:t>
                      </a:r>
                      <a:r>
                        <a:rPr lang="es-ES" baseline="0" dirty="0" smtClean="0"/>
                        <a:t> de diseño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Solicitud de financiamiento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Proyecto ejecutado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Documento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se ha elaborado</a:t>
                      </a:r>
                      <a:r>
                        <a:rPr lang="es-ES" baseline="0" dirty="0" smtClean="0"/>
                        <a:t> un estudio de diseño, sin embargo se han intervenido dos EE https://www.youtube.com/watch?v=3L0OkVwpQFg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791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788293"/>
              </p:ext>
            </p:extLst>
          </p:nvPr>
        </p:nvGraphicFramePr>
        <p:xfrm>
          <a:off x="35496" y="184016"/>
          <a:ext cx="9067954" cy="655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1"/>
                <a:gridCol w="1133513"/>
                <a:gridCol w="2056010"/>
                <a:gridCol w="2570013"/>
                <a:gridCol w="2720987"/>
              </a:tblGrid>
              <a:tr h="593300">
                <a:tc>
                  <a:txBody>
                    <a:bodyPr/>
                    <a:lstStyle/>
                    <a:p>
                      <a:r>
                        <a:rPr lang="es-ES" dirty="0" smtClean="0"/>
                        <a:t>Art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Indicador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Medio Verificación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Estado de Avance</a:t>
                      </a:r>
                      <a:endParaRPr lang="es-ES" dirty="0"/>
                    </a:p>
                  </a:txBody>
                  <a:tcPr/>
                </a:tc>
              </a:tr>
              <a:tr h="2808312">
                <a:tc>
                  <a:txBody>
                    <a:bodyPr/>
                    <a:lstStyle/>
                    <a:p>
                      <a:r>
                        <a:rPr lang="es-ES" dirty="0" smtClean="0"/>
                        <a:t>47</a:t>
                      </a:r>
                      <a:r>
                        <a:rPr lang="es-ES" baseline="0" dirty="0" smtClean="0"/>
                        <a:t> letra a) y 48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Sistema de Seguimiento de Calidad del 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Existencia de seguimiento de sistema de CA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Mantención sistema de seguimiento de 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Programa de medición y control de CA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Informe de operación de estaciones, indicando % de mediciones disponibles por estación EMRP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http://sinca.mma.gob.cl/</a:t>
                      </a:r>
                      <a:endParaRPr lang="es-ES" dirty="0"/>
                    </a:p>
                  </a:txBody>
                  <a:tcPr/>
                </a:tc>
              </a:tr>
              <a:tr h="2808312">
                <a:tc>
                  <a:txBody>
                    <a:bodyPr/>
                    <a:lstStyle/>
                    <a:p>
                      <a:r>
                        <a:rPr lang="es-ES" dirty="0" smtClean="0"/>
                        <a:t>47</a:t>
                      </a:r>
                      <a:r>
                        <a:rPr lang="es-ES" baseline="0" dirty="0" smtClean="0"/>
                        <a:t> letra b) y 49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Sistema de Pronostico de calidad del 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Implementación</a:t>
                      </a:r>
                      <a:r>
                        <a:rPr lang="es-ES" baseline="0" dirty="0" smtClean="0"/>
                        <a:t> sistema de pronostico de calidad del aire para MP10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lphaLcParenR"/>
                      </a:pPr>
                      <a:r>
                        <a:rPr lang="es-ES" baseline="0" dirty="0" smtClean="0"/>
                        <a:t>Documentación original de procedimientos y metodologías utilizadas para realizar pronósticos de calidad del aire</a:t>
                      </a:r>
                    </a:p>
                    <a:p>
                      <a:pPr marL="342900" indent="-342900" algn="just">
                        <a:buAutoNum type="alphaLcParenR"/>
                      </a:pPr>
                      <a:r>
                        <a:rPr lang="es-ES" baseline="0" dirty="0" smtClean="0"/>
                        <a:t>Registro con pronósticos diarios de calidad del aire periodo GEC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ES" dirty="0" smtClean="0"/>
                        <a:t>El sistema de pronostico</a:t>
                      </a:r>
                      <a:r>
                        <a:rPr lang="es-ES" baseline="0" dirty="0" smtClean="0"/>
                        <a:t> se implementa cada año a través de una plataforma web con 3 días sucesivos de pronostico.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es-ES" baseline="0" dirty="0" smtClean="0"/>
                        <a:t>Los registros son internos y existen respaldo en los correos que se envían todos los días a la SEREMI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914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469195"/>
              </p:ext>
            </p:extLst>
          </p:nvPr>
        </p:nvGraphicFramePr>
        <p:xfrm>
          <a:off x="189660" y="620688"/>
          <a:ext cx="8928991" cy="5681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986"/>
                <a:gridCol w="1216014"/>
                <a:gridCol w="1726497"/>
                <a:gridCol w="2589747"/>
                <a:gridCol w="2589747"/>
              </a:tblGrid>
              <a:tr h="621665">
                <a:tc>
                  <a:txBody>
                    <a:bodyPr/>
                    <a:lstStyle/>
                    <a:p>
                      <a:r>
                        <a:rPr lang="es-ES" dirty="0" smtClean="0"/>
                        <a:t>Art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Indicador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Medio Verificación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Estado de Avance</a:t>
                      </a:r>
                      <a:endParaRPr lang="es-ES" dirty="0"/>
                    </a:p>
                  </a:txBody>
                  <a:tcPr/>
                </a:tc>
              </a:tr>
              <a:tr h="2481435">
                <a:tc>
                  <a:txBody>
                    <a:bodyPr/>
                    <a:lstStyle/>
                    <a:p>
                      <a:r>
                        <a:rPr lang="es-CL" dirty="0" smtClean="0"/>
                        <a:t>47 letra c),</a:t>
                      </a:r>
                      <a:r>
                        <a:rPr lang="es-CL" baseline="0" dirty="0" smtClean="0"/>
                        <a:t> 50 y 52.2</a:t>
                      </a:r>
                      <a:endParaRPr lang="es-CL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Plan comunicacional de difusión a la ciudadanía GEC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Suma del</a:t>
                      </a:r>
                      <a:r>
                        <a:rPr lang="es-ES" baseline="0" dirty="0" smtClean="0"/>
                        <a:t> numero de actividades de difusión realizadas en el 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s-ES" dirty="0" smtClean="0"/>
                        <a:t>Registro interno del servicio sobre numero</a:t>
                      </a:r>
                      <a:r>
                        <a:rPr lang="es-ES" baseline="0" dirty="0" smtClean="0"/>
                        <a:t> de actividades de difusión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En periodo GEC se trabaja en</a:t>
                      </a:r>
                      <a:r>
                        <a:rPr lang="es-ES" baseline="0" dirty="0" smtClean="0"/>
                        <a:t> difusión con radios y con redes sociales además de </a:t>
                      </a:r>
                      <a:r>
                        <a:rPr lang="es-ES" baseline="0" dirty="0" err="1" smtClean="0"/>
                        <a:t>mailing</a:t>
                      </a:r>
                      <a:r>
                        <a:rPr lang="es-ES" baseline="0" dirty="0" smtClean="0"/>
                        <a:t> (mails masivos)</a:t>
                      </a:r>
                      <a:endParaRPr lang="es-ES" dirty="0"/>
                    </a:p>
                  </a:txBody>
                  <a:tcPr/>
                </a:tc>
              </a:tr>
              <a:tr h="2481435">
                <a:tc>
                  <a:txBody>
                    <a:bodyPr/>
                    <a:lstStyle/>
                    <a:p>
                      <a:r>
                        <a:rPr lang="es-ES" dirty="0" smtClean="0"/>
                        <a:t>47</a:t>
                      </a:r>
                      <a:r>
                        <a:rPr lang="es-ES" baseline="0" dirty="0" smtClean="0"/>
                        <a:t> letra d) y 51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Informe</a:t>
                      </a:r>
                      <a:r>
                        <a:rPr lang="es-ES" baseline="0" dirty="0" smtClean="0"/>
                        <a:t> diario a Intendencia 31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Existencia</a:t>
                      </a:r>
                      <a:r>
                        <a:rPr lang="es-ES" baseline="0" dirty="0" smtClean="0"/>
                        <a:t> de reporte diario con el pronostico, las condiciones de ventilación y evolución de la calidad del aire en GEC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Registro</a:t>
                      </a:r>
                      <a:r>
                        <a:rPr lang="es-ES" baseline="0" dirty="0" smtClean="0"/>
                        <a:t> de correos electrónicos diarios con reporte enviado a Intendencia con el pronostico, condiciones de ventilación y evolución de la calidad del aire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Existen los respaldos de los correos enviados en periodo GEC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72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037320"/>
              </p:ext>
            </p:extLst>
          </p:nvPr>
        </p:nvGraphicFramePr>
        <p:xfrm>
          <a:off x="107504" y="764704"/>
          <a:ext cx="8928993" cy="559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09"/>
                <a:gridCol w="1265668"/>
                <a:gridCol w="2109447"/>
                <a:gridCol w="2882908"/>
                <a:gridCol w="1933161"/>
              </a:tblGrid>
              <a:tr h="443866">
                <a:tc>
                  <a:txBody>
                    <a:bodyPr/>
                    <a:lstStyle/>
                    <a:p>
                      <a:r>
                        <a:rPr lang="es-ES" dirty="0" smtClean="0"/>
                        <a:t>Art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Indicador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Medio Verificación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Estado de Avance</a:t>
                      </a:r>
                      <a:endParaRPr lang="es-ES" dirty="0"/>
                    </a:p>
                  </a:txBody>
                  <a:tcPr/>
                </a:tc>
              </a:tr>
              <a:tr h="1752546">
                <a:tc>
                  <a:txBody>
                    <a:bodyPr/>
                    <a:lstStyle/>
                    <a:p>
                      <a:r>
                        <a:rPr lang="es-ES" dirty="0" smtClean="0"/>
                        <a:t>48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Información</a:t>
                      </a:r>
                      <a:r>
                        <a:rPr lang="es-ES" baseline="0" dirty="0" smtClean="0"/>
                        <a:t> sobre el Nº de días con episodios críticos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Suma de reportes</a:t>
                      </a:r>
                      <a:r>
                        <a:rPr lang="es-ES" baseline="0" dirty="0" smtClean="0"/>
                        <a:t> periódicos con información del numero y tipo de episodios críticos constatados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Reportes mensuales con registro de episodios críticos constatados en</a:t>
                      </a:r>
                      <a:r>
                        <a:rPr lang="es-ES" baseline="0" dirty="0" smtClean="0"/>
                        <a:t> el periodo GEC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Informe anual del </a:t>
                      </a:r>
                      <a:r>
                        <a:rPr lang="es-ES" dirty="0" err="1" smtClean="0"/>
                        <a:t>Depto</a:t>
                      </a:r>
                      <a:r>
                        <a:rPr lang="es-ES" dirty="0" smtClean="0"/>
                        <a:t> de Redes</a:t>
                      </a:r>
                      <a:endParaRPr lang="es-ES" dirty="0"/>
                    </a:p>
                  </a:txBody>
                  <a:tcPr/>
                </a:tc>
              </a:tr>
              <a:tr h="1341949">
                <a:tc>
                  <a:txBody>
                    <a:bodyPr/>
                    <a:lstStyle/>
                    <a:p>
                      <a:r>
                        <a:rPr lang="es-ES" dirty="0" smtClean="0"/>
                        <a:t>52.1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Definición</a:t>
                      </a:r>
                      <a:r>
                        <a:rPr lang="es-ES" baseline="0" dirty="0" smtClean="0"/>
                        <a:t> de zonas territoriales de GEC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Resolución de las zonas para GEC en ZS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Resolución dictada por</a:t>
                      </a:r>
                      <a:r>
                        <a:rPr lang="es-ES" baseline="0" dirty="0" smtClean="0"/>
                        <a:t> la SEREMI del Medio Ambiente de las zonas territoriales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Resolución, existe solo en caso que se declaren estas zonas. No se han definido para 2017</a:t>
                      </a:r>
                      <a:endParaRPr lang="es-ES" dirty="0"/>
                    </a:p>
                  </a:txBody>
                  <a:tcPr/>
                </a:tc>
              </a:tr>
              <a:tr h="1341949">
                <a:tc>
                  <a:txBody>
                    <a:bodyPr/>
                    <a:lstStyle/>
                    <a:p>
                      <a:r>
                        <a:rPr lang="es-ES" dirty="0" smtClean="0"/>
                        <a:t>53</a:t>
                      </a:r>
                      <a:r>
                        <a:rPr lang="es-ES" baseline="0" dirty="0" smtClean="0"/>
                        <a:t> letra a)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Estrategia Comunicacional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Estrategia</a:t>
                      </a:r>
                      <a:r>
                        <a:rPr lang="es-ES" baseline="0" dirty="0" smtClean="0"/>
                        <a:t> comunicacional elaborada e implementada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Documento</a:t>
                      </a:r>
                      <a:r>
                        <a:rPr lang="es-ES" baseline="0" dirty="0" smtClean="0"/>
                        <a:t> donde conste Estrategia Comunicacional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Documento</a:t>
                      </a:r>
                      <a:r>
                        <a:rPr lang="es-ES" baseline="0" dirty="0" smtClean="0"/>
                        <a:t> interno que forma parte de Consultoría de Ed. Informal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74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407730"/>
              </p:ext>
            </p:extLst>
          </p:nvPr>
        </p:nvGraphicFramePr>
        <p:xfrm>
          <a:off x="107504" y="404664"/>
          <a:ext cx="8928992" cy="620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942"/>
                <a:gridCol w="2176487"/>
                <a:gridCol w="2419146"/>
                <a:gridCol w="1707633"/>
                <a:gridCol w="1778784"/>
              </a:tblGrid>
              <a:tr h="476672">
                <a:tc>
                  <a:txBody>
                    <a:bodyPr/>
                    <a:lstStyle/>
                    <a:p>
                      <a:r>
                        <a:rPr lang="es-ES" dirty="0" smtClean="0"/>
                        <a:t>Art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Indicador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Medio Verificación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Estado de avance</a:t>
                      </a:r>
                      <a:endParaRPr lang="es-ES" dirty="0"/>
                    </a:p>
                  </a:txBody>
                  <a:tcPr/>
                </a:tc>
              </a:tr>
              <a:tr h="2024216">
                <a:tc>
                  <a:txBody>
                    <a:bodyPr/>
                    <a:lstStyle/>
                    <a:p>
                      <a:r>
                        <a:rPr lang="es-ES" dirty="0" smtClean="0"/>
                        <a:t>53</a:t>
                      </a:r>
                      <a:r>
                        <a:rPr lang="es-ES" baseline="0" dirty="0" smtClean="0"/>
                        <a:t> letra c)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Sistema</a:t>
                      </a:r>
                      <a:r>
                        <a:rPr lang="es-ES" baseline="0" dirty="0" smtClean="0"/>
                        <a:t> de información a la ciudadanía relativa a datos de calidad del aire, avances y cumplimiento de medidas del Plan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Sistema</a:t>
                      </a:r>
                      <a:r>
                        <a:rPr lang="es-ES" baseline="0" dirty="0" smtClean="0"/>
                        <a:t> de información a la ciudadanía relativa a datos de calidad del aire, avances y cumplimiento de medidas del Plan elaborado</a:t>
                      </a:r>
                      <a:endParaRPr lang="es-ES" dirty="0" smtClean="0"/>
                    </a:p>
                    <a:p>
                      <a:pPr marL="0" indent="0">
                        <a:buNone/>
                      </a:pP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Pagina</a:t>
                      </a:r>
                      <a:r>
                        <a:rPr lang="es-ES" baseline="0" dirty="0" smtClean="0"/>
                        <a:t> web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www.airecoyhaique.cl</a:t>
                      </a:r>
                      <a:endParaRPr lang="es-ES" dirty="0"/>
                    </a:p>
                  </a:txBody>
                  <a:tcPr/>
                </a:tc>
              </a:tr>
              <a:tr h="1544136">
                <a:tc>
                  <a:txBody>
                    <a:bodyPr/>
                    <a:lstStyle/>
                    <a:p>
                      <a:r>
                        <a:rPr lang="es-ES" dirty="0" smtClean="0"/>
                        <a:t>53</a:t>
                      </a:r>
                      <a:r>
                        <a:rPr lang="es-ES" baseline="0" dirty="0" smtClean="0"/>
                        <a:t> letra d)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Entrega</a:t>
                      </a:r>
                      <a:r>
                        <a:rPr lang="es-ES" baseline="0" dirty="0" smtClean="0"/>
                        <a:t> de información epidemiológica permanente de </a:t>
                      </a:r>
                      <a:r>
                        <a:rPr lang="es-ES" baseline="0" dirty="0" err="1" smtClean="0"/>
                        <a:t>enf</a:t>
                      </a:r>
                      <a:r>
                        <a:rPr lang="es-ES" baseline="0" dirty="0" smtClean="0"/>
                        <a:t>. respiratorias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Numero</a:t>
                      </a:r>
                      <a:r>
                        <a:rPr lang="es-ES" baseline="0" dirty="0" smtClean="0"/>
                        <a:t> de reportes a la ciudadanía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Registro</a:t>
                      </a:r>
                      <a:r>
                        <a:rPr lang="es-ES" baseline="0" dirty="0" smtClean="0"/>
                        <a:t> interno del servicio sobre el numero de reportes a la ciudadanía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No hay reporte de esta medida</a:t>
                      </a:r>
                      <a:endParaRPr lang="es-ES" dirty="0"/>
                    </a:p>
                  </a:txBody>
                  <a:tcPr/>
                </a:tc>
              </a:tr>
              <a:tr h="1544136">
                <a:tc>
                  <a:txBody>
                    <a:bodyPr/>
                    <a:lstStyle/>
                    <a:p>
                      <a:r>
                        <a:rPr lang="es-ES" dirty="0" smtClean="0"/>
                        <a:t>53</a:t>
                      </a:r>
                      <a:r>
                        <a:rPr lang="es-ES" baseline="0" dirty="0" smtClean="0"/>
                        <a:t> letra e)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Cuenta anual publica de los avances del PDA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Cuenta</a:t>
                      </a:r>
                      <a:r>
                        <a:rPr lang="es-ES" baseline="0" dirty="0" smtClean="0"/>
                        <a:t> Publica realizada a la comunidad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Registro interno cuenta publica anual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http://publico.mma.gob.cl/cuentapublica/doc/2016/Cta-pca-aysen.pdf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175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921623"/>
              </p:ext>
            </p:extLst>
          </p:nvPr>
        </p:nvGraphicFramePr>
        <p:xfrm>
          <a:off x="179511" y="188640"/>
          <a:ext cx="8856984" cy="6199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12"/>
                <a:gridCol w="1584126"/>
                <a:gridCol w="1917714"/>
                <a:gridCol w="2257516"/>
                <a:gridCol w="2257516"/>
              </a:tblGrid>
              <a:tr h="595456">
                <a:tc>
                  <a:txBody>
                    <a:bodyPr/>
                    <a:lstStyle/>
                    <a:p>
                      <a:r>
                        <a:rPr lang="es-ES" dirty="0" smtClean="0"/>
                        <a:t>Art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Indicador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Medio Verificación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Estado de avance</a:t>
                      </a:r>
                      <a:endParaRPr lang="es-ES" dirty="0"/>
                    </a:p>
                  </a:txBody>
                  <a:tcPr/>
                </a:tc>
              </a:tr>
              <a:tr h="1898141">
                <a:tc>
                  <a:txBody>
                    <a:bodyPr/>
                    <a:lstStyle/>
                    <a:p>
                      <a:r>
                        <a:rPr lang="es-ES" dirty="0" smtClean="0"/>
                        <a:t>53</a:t>
                      </a:r>
                      <a:r>
                        <a:rPr lang="es-ES" baseline="0" dirty="0" smtClean="0"/>
                        <a:t> letra f)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Incorporación en EE de Coyhaique, temática de Calidad del 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Desarrollo e implementación de los programas de EE temática de Calidad del aire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Registro material y</a:t>
                      </a:r>
                      <a:r>
                        <a:rPr lang="es-ES" baseline="0" dirty="0" smtClean="0"/>
                        <a:t> documentación del diseño del programa educacional con las temáticas de 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http://airecoyhaique.cl/?page_id=7426</a:t>
                      </a:r>
                      <a:endParaRPr lang="es-ES" dirty="0"/>
                    </a:p>
                  </a:txBody>
                  <a:tcPr/>
                </a:tc>
              </a:tr>
              <a:tr h="1649110">
                <a:tc>
                  <a:txBody>
                    <a:bodyPr/>
                    <a:lstStyle/>
                    <a:p>
                      <a:r>
                        <a:rPr lang="es-ES" dirty="0" smtClean="0"/>
                        <a:t>53</a:t>
                      </a:r>
                      <a:r>
                        <a:rPr lang="es-ES" baseline="0" dirty="0" smtClean="0"/>
                        <a:t> letra g)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Promoción en el marco del FPA de iniciativas</a:t>
                      </a:r>
                      <a:r>
                        <a:rPr lang="es-ES" baseline="0" dirty="0" smtClean="0"/>
                        <a:t> de mejoramiento de CA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Nº</a:t>
                      </a:r>
                      <a:r>
                        <a:rPr lang="es-ES" baseline="0" dirty="0" smtClean="0"/>
                        <a:t> de </a:t>
                      </a:r>
                      <a:r>
                        <a:rPr lang="es-ES" baseline="0" dirty="0" err="1" smtClean="0"/>
                        <a:t>proy</a:t>
                      </a:r>
                      <a:r>
                        <a:rPr lang="es-ES" baseline="0" dirty="0" smtClean="0"/>
                        <a:t>. FPA aprobados y con recursos entregados en iniciativas de mejoramiento de 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Registro interno de Proyectos aprobados que posean iniciativas de mejoramiento de 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Existe registro interno de los proyectos financiados</a:t>
                      </a:r>
                      <a:endParaRPr lang="es-ES" dirty="0"/>
                    </a:p>
                  </a:txBody>
                  <a:tcPr/>
                </a:tc>
              </a:tr>
              <a:tr h="1649110">
                <a:tc>
                  <a:txBody>
                    <a:bodyPr/>
                    <a:lstStyle/>
                    <a:p>
                      <a:r>
                        <a:rPr lang="es-ES" dirty="0" smtClean="0"/>
                        <a:t>53</a:t>
                      </a:r>
                      <a:r>
                        <a:rPr lang="es-ES" baseline="0" dirty="0" smtClean="0"/>
                        <a:t> letra h)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Programa de reforestación en parques existentes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Existencia de programa de reforestación en parques existentes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Registro de actividades realizadas en el marco del programa de reforestación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 smtClean="0"/>
                        <a:t>Convenio</a:t>
                      </a:r>
                      <a:r>
                        <a:rPr lang="es-ES" baseline="0" dirty="0" smtClean="0"/>
                        <a:t> SEREMI de Agricultura para reforestar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099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15426</TotalTime>
  <Words>1164</Words>
  <Application>Microsoft Office PowerPoint</Application>
  <PresentationFormat>Presentación en pantalla (4:3)</PresentationFormat>
  <Paragraphs>200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2_Office Theme</vt:lpstr>
      <vt:lpstr>3_Office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Jimena Cristina Silva Huerta</cp:lastModifiedBy>
  <cp:revision>737</cp:revision>
  <cp:lastPrinted>2010-12-28T13:12:14Z</cp:lastPrinted>
  <dcterms:created xsi:type="dcterms:W3CDTF">2010-12-28T13:38:19Z</dcterms:created>
  <dcterms:modified xsi:type="dcterms:W3CDTF">2018-01-31T19:00:40Z</dcterms:modified>
</cp:coreProperties>
</file>