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32"/>
  </p:notesMasterIdLst>
  <p:handoutMasterIdLst>
    <p:handoutMasterId r:id="rId33"/>
  </p:handoutMasterIdLst>
  <p:sldIdLst>
    <p:sldId id="345" r:id="rId5"/>
    <p:sldId id="275" r:id="rId6"/>
    <p:sldId id="268" r:id="rId7"/>
    <p:sldId id="273" r:id="rId8"/>
    <p:sldId id="279" r:id="rId9"/>
    <p:sldId id="278" r:id="rId10"/>
    <p:sldId id="280" r:id="rId11"/>
    <p:sldId id="281" r:id="rId12"/>
    <p:sldId id="290" r:id="rId13"/>
    <p:sldId id="291" r:id="rId14"/>
    <p:sldId id="344" r:id="rId15"/>
    <p:sldId id="293" r:id="rId16"/>
    <p:sldId id="363" r:id="rId17"/>
    <p:sldId id="356" r:id="rId18"/>
    <p:sldId id="357" r:id="rId19"/>
    <p:sldId id="297" r:id="rId20"/>
    <p:sldId id="360" r:id="rId21"/>
    <p:sldId id="358" r:id="rId22"/>
    <p:sldId id="359" r:id="rId23"/>
    <p:sldId id="349" r:id="rId24"/>
    <p:sldId id="361" r:id="rId25"/>
    <p:sldId id="364" r:id="rId26"/>
    <p:sldId id="365" r:id="rId27"/>
    <p:sldId id="352" r:id="rId28"/>
    <p:sldId id="353" r:id="rId29"/>
    <p:sldId id="354" r:id="rId30"/>
    <p:sldId id="272" r:id="rId31"/>
  </p:sldIdLst>
  <p:sldSz cx="12192000" cy="6858000"/>
  <p:notesSz cx="7010400" cy="9296400"/>
  <p:embeddedFontLst>
    <p:embeddedFont>
      <p:font typeface="GOBCL-HEAVY" panose="02000603060000020004" charset="0"/>
      <p:bold r:id="rId34"/>
    </p:embeddedFont>
    <p:embeddedFont>
      <p:font typeface="Verdana" panose="020B0604030504040204" pitchFamily="34" charset="0"/>
      <p:regular r:id="rId35"/>
      <p:bold r:id="rId36"/>
      <p:italic r:id="rId37"/>
      <p:boldItalic r:id="rId38"/>
    </p:embeddedFont>
  </p:embeddedFontLst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4581"/>
    <a:srgbClr val="0C4581"/>
    <a:srgbClr val="02527A"/>
    <a:srgbClr val="00618E"/>
    <a:srgbClr val="036D99"/>
    <a:srgbClr val="016482"/>
    <a:srgbClr val="1579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F70A1B-7FC3-471A-F803-0E30B84FA4C7}" v="10" dt="2026-08-04T13:42:37.641"/>
    <p1510:client id="{E1EBF200-65D7-7A51-15FB-03C31F272EEB}" v="1137" dt="2026-08-03T18:53:46.5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font" Target="fonts/font1.fntdata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4.fntdata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2.fntdata"/><Relationship Id="rId43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38" Type="http://schemas.openxmlformats.org/officeDocument/2006/relationships/font" Target="fonts/font5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ria Victoria Manriquez Godoy" userId="S::valeria.manriquez@mma.gob.cl::67d53066-2d85-4e6b-89b5-db74d092ef96" providerId="AD" clId="Web-{A9F26D7D-340D-00FB-4D14-A4BA8261CD84}"/>
    <pc:docChg chg="modSld">
      <pc:chgData name="Valeria Victoria Manriquez Godoy" userId="S::valeria.manriquez@mma.gob.cl::67d53066-2d85-4e6b-89b5-db74d092ef96" providerId="AD" clId="Web-{A9F26D7D-340D-00FB-4D14-A4BA8261CD84}" dt="2026-07-30T20:52:59.930" v="19" actId="20577"/>
      <pc:docMkLst>
        <pc:docMk/>
      </pc:docMkLst>
      <pc:sldChg chg="modSp">
        <pc:chgData name="Valeria Victoria Manriquez Godoy" userId="S::valeria.manriquez@mma.gob.cl::67d53066-2d85-4e6b-89b5-db74d092ef96" providerId="AD" clId="Web-{A9F26D7D-340D-00FB-4D14-A4BA8261CD84}" dt="2026-07-30T20:52:59.930" v="19" actId="20577"/>
        <pc:sldMkLst>
          <pc:docMk/>
          <pc:sldMk cId="1292085751" sldId="357"/>
        </pc:sldMkLst>
        <pc:spChg chg="mod">
          <ac:chgData name="Valeria Victoria Manriquez Godoy" userId="S::valeria.manriquez@mma.gob.cl::67d53066-2d85-4e6b-89b5-db74d092ef96" providerId="AD" clId="Web-{A9F26D7D-340D-00FB-4D14-A4BA8261CD84}" dt="2026-07-30T20:52:59.930" v="19" actId="20577"/>
          <ac:spMkLst>
            <pc:docMk/>
            <pc:sldMk cId="1292085751" sldId="357"/>
            <ac:spMk id="8" creationId="{00000000-0000-0000-0000-000000000000}"/>
          </ac:spMkLst>
        </pc:spChg>
      </pc:sldChg>
    </pc:docChg>
  </pc:docChgLst>
  <pc:docChgLst>
    <pc:chgData name="Valeria Victoria Manriquez Godoy" userId="S::valeria.manriquez@mma.gob.cl::67d53066-2d85-4e6b-89b5-db74d092ef96" providerId="AD" clId="Web-{E1EBF200-65D7-7A51-15FB-03C31F272EEB}"/>
    <pc:docChg chg="addSld delSld modSld">
      <pc:chgData name="Valeria Victoria Manriquez Godoy" userId="S::valeria.manriquez@mma.gob.cl::67d53066-2d85-4e6b-89b5-db74d092ef96" providerId="AD" clId="Web-{E1EBF200-65D7-7A51-15FB-03C31F272EEB}" dt="2026-08-03T18:53:44.442" v="631" actId="20577"/>
      <pc:docMkLst>
        <pc:docMk/>
      </pc:docMkLst>
      <pc:sldChg chg="modSp">
        <pc:chgData name="Valeria Victoria Manriquez Godoy" userId="S::valeria.manriquez@mma.gob.cl::67d53066-2d85-4e6b-89b5-db74d092ef96" providerId="AD" clId="Web-{E1EBF200-65D7-7A51-15FB-03C31F272EEB}" dt="2026-08-03T14:40:37.522" v="337" actId="20577"/>
        <pc:sldMkLst>
          <pc:docMk/>
          <pc:sldMk cId="3203898544" sldId="297"/>
        </pc:sldMkLst>
        <pc:spChg chg="mod">
          <ac:chgData name="Valeria Victoria Manriquez Godoy" userId="S::valeria.manriquez@mma.gob.cl::67d53066-2d85-4e6b-89b5-db74d092ef96" providerId="AD" clId="Web-{E1EBF200-65D7-7A51-15FB-03C31F272EEB}" dt="2026-08-03T14:40:37.522" v="337" actId="20577"/>
          <ac:spMkLst>
            <pc:docMk/>
            <pc:sldMk cId="3203898544" sldId="297"/>
            <ac:spMk id="4" creationId="{00000000-0000-0000-0000-000000000000}"/>
          </ac:spMkLst>
        </pc:spChg>
      </pc:sldChg>
      <pc:sldChg chg="modSp">
        <pc:chgData name="Valeria Victoria Manriquez Godoy" userId="S::valeria.manriquez@mma.gob.cl::67d53066-2d85-4e6b-89b5-db74d092ef96" providerId="AD" clId="Web-{E1EBF200-65D7-7A51-15FB-03C31F272EEB}" dt="2026-08-03T14:45:21.235" v="345" actId="20577"/>
        <pc:sldMkLst>
          <pc:docMk/>
          <pc:sldMk cId="942539870" sldId="349"/>
        </pc:sldMkLst>
        <pc:spChg chg="mod">
          <ac:chgData name="Valeria Victoria Manriquez Godoy" userId="S::valeria.manriquez@mma.gob.cl::67d53066-2d85-4e6b-89b5-db74d092ef96" providerId="AD" clId="Web-{E1EBF200-65D7-7A51-15FB-03C31F272EEB}" dt="2026-08-03T14:45:21.235" v="345" actId="20577"/>
          <ac:spMkLst>
            <pc:docMk/>
            <pc:sldMk cId="942539870" sldId="349"/>
            <ac:spMk id="7" creationId="{D7F61A7D-BE52-1AAA-A1D5-FD15E73B859F}"/>
          </ac:spMkLst>
        </pc:spChg>
      </pc:sldChg>
      <pc:sldChg chg="modSp">
        <pc:chgData name="Valeria Victoria Manriquez Godoy" userId="S::valeria.manriquez@mma.gob.cl::67d53066-2d85-4e6b-89b5-db74d092ef96" providerId="AD" clId="Web-{E1EBF200-65D7-7A51-15FB-03C31F272EEB}" dt="2026-08-03T18:53:12.331" v="624" actId="20577"/>
        <pc:sldMkLst>
          <pc:docMk/>
          <pc:sldMk cId="245252332" sldId="352"/>
        </pc:sldMkLst>
        <pc:spChg chg="mod">
          <ac:chgData name="Valeria Victoria Manriquez Godoy" userId="S::valeria.manriquez@mma.gob.cl::67d53066-2d85-4e6b-89b5-db74d092ef96" providerId="AD" clId="Web-{E1EBF200-65D7-7A51-15FB-03C31F272EEB}" dt="2026-08-03T18:53:12.331" v="624" actId="20577"/>
          <ac:spMkLst>
            <pc:docMk/>
            <pc:sldMk cId="245252332" sldId="352"/>
            <ac:spMk id="2" creationId="{D7F61A7D-BE52-1AAA-A1D5-FD15E73B859F}"/>
          </ac:spMkLst>
        </pc:spChg>
      </pc:sldChg>
      <pc:sldChg chg="modSp">
        <pc:chgData name="Valeria Victoria Manriquez Godoy" userId="S::valeria.manriquez@mma.gob.cl::67d53066-2d85-4e6b-89b5-db74d092ef96" providerId="AD" clId="Web-{E1EBF200-65D7-7A51-15FB-03C31F272EEB}" dt="2026-08-03T18:53:30.597" v="629" actId="20577"/>
        <pc:sldMkLst>
          <pc:docMk/>
          <pc:sldMk cId="2698929828" sldId="353"/>
        </pc:sldMkLst>
        <pc:spChg chg="mod">
          <ac:chgData name="Valeria Victoria Manriquez Godoy" userId="S::valeria.manriquez@mma.gob.cl::67d53066-2d85-4e6b-89b5-db74d092ef96" providerId="AD" clId="Web-{E1EBF200-65D7-7A51-15FB-03C31F272EEB}" dt="2026-08-03T18:53:30.597" v="629" actId="20577"/>
          <ac:spMkLst>
            <pc:docMk/>
            <pc:sldMk cId="2698929828" sldId="353"/>
            <ac:spMk id="6" creationId="{24AA893C-BD9F-43EF-8F6D-B324CD762DCB}"/>
          </ac:spMkLst>
        </pc:spChg>
        <pc:picChg chg="mod">
          <ac:chgData name="Valeria Victoria Manriquez Godoy" userId="S::valeria.manriquez@mma.gob.cl::67d53066-2d85-4e6b-89b5-db74d092ef96" providerId="AD" clId="Web-{E1EBF200-65D7-7A51-15FB-03C31F272EEB}" dt="2026-08-03T18:53:21.378" v="626" actId="1076"/>
          <ac:picMkLst>
            <pc:docMk/>
            <pc:sldMk cId="2698929828" sldId="353"/>
            <ac:picMk id="4" creationId="{00000000-0000-0000-0000-000000000000}"/>
          </ac:picMkLst>
        </pc:picChg>
      </pc:sldChg>
      <pc:sldChg chg="modSp">
        <pc:chgData name="Valeria Victoria Manriquez Godoy" userId="S::valeria.manriquez@mma.gob.cl::67d53066-2d85-4e6b-89b5-db74d092ef96" providerId="AD" clId="Web-{E1EBF200-65D7-7A51-15FB-03C31F272EEB}" dt="2026-08-03T18:53:44.442" v="631" actId="20577"/>
        <pc:sldMkLst>
          <pc:docMk/>
          <pc:sldMk cId="3871505531" sldId="354"/>
        </pc:sldMkLst>
        <pc:spChg chg="mod">
          <ac:chgData name="Valeria Victoria Manriquez Godoy" userId="S::valeria.manriquez@mma.gob.cl::67d53066-2d85-4e6b-89b5-db74d092ef96" providerId="AD" clId="Web-{E1EBF200-65D7-7A51-15FB-03C31F272EEB}" dt="2026-08-03T18:53:44.442" v="631" actId="20577"/>
          <ac:spMkLst>
            <pc:docMk/>
            <pc:sldMk cId="3871505531" sldId="354"/>
            <ac:spMk id="11" creationId="{03357421-5C8E-447D-A208-E11F5FA250E0}"/>
          </ac:spMkLst>
        </pc:spChg>
      </pc:sldChg>
      <pc:sldChg chg="modSp">
        <pc:chgData name="Valeria Victoria Manriquez Godoy" userId="S::valeria.manriquez@mma.gob.cl::67d53066-2d85-4e6b-89b5-db74d092ef96" providerId="AD" clId="Web-{E1EBF200-65D7-7A51-15FB-03C31F272EEB}" dt="2026-08-03T14:39:39.020" v="315" actId="20577"/>
        <pc:sldMkLst>
          <pc:docMk/>
          <pc:sldMk cId="2478211692" sldId="356"/>
        </pc:sldMkLst>
        <pc:spChg chg="mod">
          <ac:chgData name="Valeria Victoria Manriquez Godoy" userId="S::valeria.manriquez@mma.gob.cl::67d53066-2d85-4e6b-89b5-db74d092ef96" providerId="AD" clId="Web-{E1EBF200-65D7-7A51-15FB-03C31F272EEB}" dt="2026-08-03T14:39:39.020" v="315" actId="20577"/>
          <ac:spMkLst>
            <pc:docMk/>
            <pc:sldMk cId="2478211692" sldId="356"/>
            <ac:spMk id="10" creationId="{00000000-0000-0000-0000-000000000000}"/>
          </ac:spMkLst>
        </pc:spChg>
      </pc:sldChg>
      <pc:sldChg chg="modSp">
        <pc:chgData name="Valeria Victoria Manriquez Godoy" userId="S::valeria.manriquez@mma.gob.cl::67d53066-2d85-4e6b-89b5-db74d092ef96" providerId="AD" clId="Web-{E1EBF200-65D7-7A51-15FB-03C31F272EEB}" dt="2026-08-03T14:40:20.349" v="333" actId="20577"/>
        <pc:sldMkLst>
          <pc:docMk/>
          <pc:sldMk cId="1292085751" sldId="357"/>
        </pc:sldMkLst>
        <pc:spChg chg="mod">
          <ac:chgData name="Valeria Victoria Manriquez Godoy" userId="S::valeria.manriquez@mma.gob.cl::67d53066-2d85-4e6b-89b5-db74d092ef96" providerId="AD" clId="Web-{E1EBF200-65D7-7A51-15FB-03C31F272EEB}" dt="2026-08-03T14:40:20.349" v="333" actId="20577"/>
          <ac:spMkLst>
            <pc:docMk/>
            <pc:sldMk cId="1292085751" sldId="357"/>
            <ac:spMk id="8" creationId="{00000000-0000-0000-0000-000000000000}"/>
          </ac:spMkLst>
        </pc:spChg>
      </pc:sldChg>
      <pc:sldChg chg="modSp">
        <pc:chgData name="Valeria Victoria Manriquez Godoy" userId="S::valeria.manriquez@mma.gob.cl::67d53066-2d85-4e6b-89b5-db74d092ef96" providerId="AD" clId="Web-{E1EBF200-65D7-7A51-15FB-03C31F272EEB}" dt="2026-08-03T14:41:00.554" v="339" actId="20577"/>
        <pc:sldMkLst>
          <pc:docMk/>
          <pc:sldMk cId="719930502" sldId="358"/>
        </pc:sldMkLst>
        <pc:spChg chg="mod">
          <ac:chgData name="Valeria Victoria Manriquez Godoy" userId="S::valeria.manriquez@mma.gob.cl::67d53066-2d85-4e6b-89b5-db74d092ef96" providerId="AD" clId="Web-{E1EBF200-65D7-7A51-15FB-03C31F272EEB}" dt="2026-08-03T14:41:00.554" v="339" actId="20577"/>
          <ac:spMkLst>
            <pc:docMk/>
            <pc:sldMk cId="719930502" sldId="358"/>
            <ac:spMk id="3" creationId="{00000000-0000-0000-0000-000000000000}"/>
          </ac:spMkLst>
        </pc:spChg>
      </pc:sldChg>
      <pc:sldChg chg="modSp">
        <pc:chgData name="Valeria Victoria Manriquez Godoy" userId="S::valeria.manriquez@mma.gob.cl::67d53066-2d85-4e6b-89b5-db74d092ef96" providerId="AD" clId="Web-{E1EBF200-65D7-7A51-15FB-03C31F272EEB}" dt="2026-08-03T14:45:04.843" v="341" actId="20577"/>
        <pc:sldMkLst>
          <pc:docMk/>
          <pc:sldMk cId="4242101401" sldId="359"/>
        </pc:sldMkLst>
        <pc:spChg chg="mod">
          <ac:chgData name="Valeria Victoria Manriquez Godoy" userId="S::valeria.manriquez@mma.gob.cl::67d53066-2d85-4e6b-89b5-db74d092ef96" providerId="AD" clId="Web-{E1EBF200-65D7-7A51-15FB-03C31F272EEB}" dt="2026-08-03T14:45:04.843" v="341" actId="20577"/>
          <ac:spMkLst>
            <pc:docMk/>
            <pc:sldMk cId="4242101401" sldId="359"/>
            <ac:spMk id="5" creationId="{00000000-0000-0000-0000-000000000000}"/>
          </ac:spMkLst>
        </pc:spChg>
      </pc:sldChg>
      <pc:sldChg chg="modSp">
        <pc:chgData name="Valeria Victoria Manriquez Godoy" userId="S::valeria.manriquez@mma.gob.cl::67d53066-2d85-4e6b-89b5-db74d092ef96" providerId="AD" clId="Web-{E1EBF200-65D7-7A51-15FB-03C31F272EEB}" dt="2026-08-03T14:39:19.894" v="313" actId="20577"/>
        <pc:sldMkLst>
          <pc:docMk/>
          <pc:sldMk cId="2863985018" sldId="360"/>
        </pc:sldMkLst>
        <pc:spChg chg="mod">
          <ac:chgData name="Valeria Victoria Manriquez Godoy" userId="S::valeria.manriquez@mma.gob.cl::67d53066-2d85-4e6b-89b5-db74d092ef96" providerId="AD" clId="Web-{E1EBF200-65D7-7A51-15FB-03C31F272EEB}" dt="2026-08-03T14:39:19.894" v="313" actId="20577"/>
          <ac:spMkLst>
            <pc:docMk/>
            <pc:sldMk cId="2863985018" sldId="360"/>
            <ac:spMk id="6" creationId="{00000000-0000-0000-0000-000000000000}"/>
          </ac:spMkLst>
        </pc:spChg>
      </pc:sldChg>
      <pc:sldChg chg="modSp">
        <pc:chgData name="Valeria Victoria Manriquez Godoy" userId="S::valeria.manriquez@mma.gob.cl::67d53066-2d85-4e6b-89b5-db74d092ef96" providerId="AD" clId="Web-{E1EBF200-65D7-7A51-15FB-03C31F272EEB}" dt="2026-08-03T16:13:56.283" v="526" actId="20577"/>
        <pc:sldMkLst>
          <pc:docMk/>
          <pc:sldMk cId="3372123807" sldId="361"/>
        </pc:sldMkLst>
        <pc:spChg chg="mod">
          <ac:chgData name="Valeria Victoria Manriquez Godoy" userId="S::valeria.manriquez@mma.gob.cl::67d53066-2d85-4e6b-89b5-db74d092ef96" providerId="AD" clId="Web-{E1EBF200-65D7-7A51-15FB-03C31F272EEB}" dt="2026-08-03T16:13:56.283" v="526" actId="20577"/>
          <ac:spMkLst>
            <pc:docMk/>
            <pc:sldMk cId="3372123807" sldId="361"/>
            <ac:spMk id="6" creationId="{00000000-0000-0000-0000-000000000000}"/>
          </ac:spMkLst>
        </pc:spChg>
      </pc:sldChg>
      <pc:sldChg chg="new">
        <pc:chgData name="Valeria Victoria Manriquez Godoy" userId="S::valeria.manriquez@mma.gob.cl::67d53066-2d85-4e6b-89b5-db74d092ef96" providerId="AD" clId="Web-{E1EBF200-65D7-7A51-15FB-03C31F272EEB}" dt="2026-08-03T13:22:10.503" v="0"/>
        <pc:sldMkLst>
          <pc:docMk/>
          <pc:sldMk cId="258833039" sldId="362"/>
        </pc:sldMkLst>
      </pc:sldChg>
      <pc:sldChg chg="add del replId">
        <pc:chgData name="Valeria Victoria Manriquez Godoy" userId="S::valeria.manriquez@mma.gob.cl::67d53066-2d85-4e6b-89b5-db74d092ef96" providerId="AD" clId="Web-{E1EBF200-65D7-7A51-15FB-03C31F272EEB}" dt="2026-08-03T14:28:42.888" v="6"/>
        <pc:sldMkLst>
          <pc:docMk/>
          <pc:sldMk cId="1450958549" sldId="363"/>
        </pc:sldMkLst>
      </pc:sldChg>
      <pc:sldChg chg="add del replId">
        <pc:chgData name="Valeria Victoria Manriquez Godoy" userId="S::valeria.manriquez@mma.gob.cl::67d53066-2d85-4e6b-89b5-db74d092ef96" providerId="AD" clId="Web-{E1EBF200-65D7-7A51-15FB-03C31F272EEB}" dt="2026-08-03T13:22:54.552" v="2"/>
        <pc:sldMkLst>
          <pc:docMk/>
          <pc:sldMk cId="3334921794" sldId="363"/>
        </pc:sldMkLst>
      </pc:sldChg>
      <pc:sldChg chg="addSp delSp modSp add replId">
        <pc:chgData name="Valeria Victoria Manriquez Godoy" userId="S::valeria.manriquez@mma.gob.cl::67d53066-2d85-4e6b-89b5-db74d092ef96" providerId="AD" clId="Web-{E1EBF200-65D7-7A51-15FB-03C31F272EEB}" dt="2026-08-03T14:40:06.239" v="332" actId="1076"/>
        <pc:sldMkLst>
          <pc:docMk/>
          <pc:sldMk cId="3636734343" sldId="363"/>
        </pc:sldMkLst>
        <pc:spChg chg="del mod">
          <ac:chgData name="Valeria Victoria Manriquez Godoy" userId="S::valeria.manriquez@mma.gob.cl::67d53066-2d85-4e6b-89b5-db74d092ef96" providerId="AD" clId="Web-{E1EBF200-65D7-7A51-15FB-03C31F272EEB}" dt="2026-08-03T14:29:52.828" v="33"/>
          <ac:spMkLst>
            <pc:docMk/>
            <pc:sldMk cId="3636734343" sldId="363"/>
            <ac:spMk id="3" creationId="{3CF6FD18-27DF-9D85-9C55-5B6DF48C84F6}"/>
          </ac:spMkLst>
        </pc:spChg>
        <pc:spChg chg="del">
          <ac:chgData name="Valeria Victoria Manriquez Godoy" userId="S::valeria.manriquez@mma.gob.cl::67d53066-2d85-4e6b-89b5-db74d092ef96" providerId="AD" clId="Web-{E1EBF200-65D7-7A51-15FB-03C31F272EEB}" dt="2026-08-03T14:29:10.670" v="24"/>
          <ac:spMkLst>
            <pc:docMk/>
            <pc:sldMk cId="3636734343" sldId="363"/>
            <ac:spMk id="4" creationId="{4908D1DB-4892-A480-99DD-0B5CE763A832}"/>
          </ac:spMkLst>
        </pc:spChg>
        <pc:spChg chg="add mod">
          <ac:chgData name="Valeria Victoria Manriquez Godoy" userId="S::valeria.manriquez@mma.gob.cl::67d53066-2d85-4e6b-89b5-db74d092ef96" providerId="AD" clId="Web-{E1EBF200-65D7-7A51-15FB-03C31F272EEB}" dt="2026-08-03T14:40:06.239" v="332" actId="1076"/>
          <ac:spMkLst>
            <pc:docMk/>
            <pc:sldMk cId="3636734343" sldId="363"/>
            <ac:spMk id="7" creationId="{E7F74A99-2830-E02F-0053-D417D9027B2A}"/>
          </ac:spMkLst>
        </pc:spChg>
        <pc:spChg chg="add mod">
          <ac:chgData name="Valeria Victoria Manriquez Godoy" userId="S::valeria.manriquez@mma.gob.cl::67d53066-2d85-4e6b-89b5-db74d092ef96" providerId="AD" clId="Web-{E1EBF200-65D7-7A51-15FB-03C31F272EEB}" dt="2026-08-03T14:38:08.235" v="303" actId="20577"/>
          <ac:spMkLst>
            <pc:docMk/>
            <pc:sldMk cId="3636734343" sldId="363"/>
            <ac:spMk id="9" creationId="{F0414467-15E1-DF9F-BE3A-773AC9386CCA}"/>
          </ac:spMkLst>
        </pc:spChg>
        <pc:graphicFrameChg chg="del mod modGraphic">
          <ac:chgData name="Valeria Victoria Manriquez Godoy" userId="S::valeria.manriquez@mma.gob.cl::67d53066-2d85-4e6b-89b5-db74d092ef96" providerId="AD" clId="Web-{E1EBF200-65D7-7A51-15FB-03C31F272EEB}" dt="2026-08-03T14:29:09.217" v="23"/>
          <ac:graphicFrameMkLst>
            <pc:docMk/>
            <pc:sldMk cId="3636734343" sldId="363"/>
            <ac:graphicFrameMk id="2" creationId="{242A95FD-5D58-3681-FF56-CEEDC8D347FB}"/>
          </ac:graphicFrameMkLst>
        </pc:graphicFrameChg>
        <pc:picChg chg="add del">
          <ac:chgData name="Valeria Victoria Manriquez Godoy" userId="S::valeria.manriquez@mma.gob.cl::67d53066-2d85-4e6b-89b5-db74d092ef96" providerId="AD" clId="Web-{E1EBF200-65D7-7A51-15FB-03C31F272EEB}" dt="2026-08-03T14:29:04.342" v="20"/>
          <ac:picMkLst>
            <pc:docMk/>
            <pc:sldMk cId="3636734343" sldId="363"/>
            <ac:picMk id="8" creationId="{1BB6D189-7EA1-6EAC-ACE3-34B516A7318F}"/>
          </ac:picMkLst>
        </pc:picChg>
      </pc:sldChg>
      <pc:sldChg chg="add del replId">
        <pc:chgData name="Valeria Victoria Manriquez Godoy" userId="S::valeria.manriquez@mma.gob.cl::67d53066-2d85-4e6b-89b5-db74d092ef96" providerId="AD" clId="Web-{E1EBF200-65D7-7A51-15FB-03C31F272EEB}" dt="2026-08-03T14:28:40.013" v="5"/>
        <pc:sldMkLst>
          <pc:docMk/>
          <pc:sldMk cId="2585490224" sldId="364"/>
        </pc:sldMkLst>
      </pc:sldChg>
      <pc:sldChg chg="addSp delSp modSp add mod replId setBg">
        <pc:chgData name="Valeria Victoria Manriquez Godoy" userId="S::valeria.manriquez@mma.gob.cl::67d53066-2d85-4e6b-89b5-db74d092ef96" providerId="AD" clId="Web-{E1EBF200-65D7-7A51-15FB-03C31F272EEB}" dt="2026-08-03T18:51:38.203" v="614" actId="14100"/>
        <pc:sldMkLst>
          <pc:docMk/>
          <pc:sldMk cId="3581374711" sldId="364"/>
        </pc:sldMkLst>
        <pc:spChg chg="del">
          <ac:chgData name="Valeria Victoria Manriquez Godoy" userId="S::valeria.manriquez@mma.gob.cl::67d53066-2d85-4e6b-89b5-db74d092ef96" providerId="AD" clId="Web-{E1EBF200-65D7-7A51-15FB-03C31F272EEB}" dt="2026-08-03T18:48:03.882" v="589"/>
          <ac:spMkLst>
            <pc:docMk/>
            <pc:sldMk cId="3581374711" sldId="364"/>
            <ac:spMk id="2" creationId="{0A30D9B6-7EB3-E531-03BA-51E772F1CACD}"/>
          </ac:spMkLst>
        </pc:spChg>
        <pc:spChg chg="mod ord">
          <ac:chgData name="Valeria Victoria Manriquez Godoy" userId="S::valeria.manriquez@mma.gob.cl::67d53066-2d85-4e6b-89b5-db74d092ef96" providerId="AD" clId="Web-{E1EBF200-65D7-7A51-15FB-03C31F272EEB}" dt="2026-08-03T18:51:33.421" v="612" actId="14100"/>
          <ac:spMkLst>
            <pc:docMk/>
            <pc:sldMk cId="3581374711" sldId="364"/>
            <ac:spMk id="5" creationId="{5370360C-FBA1-4BD3-F369-97EC51BD85A5}"/>
          </ac:spMkLst>
        </pc:spChg>
        <pc:spChg chg="mod">
          <ac:chgData name="Valeria Victoria Manriquez Godoy" userId="S::valeria.manriquez@mma.gob.cl::67d53066-2d85-4e6b-89b5-db74d092ef96" providerId="AD" clId="Web-{E1EBF200-65D7-7A51-15FB-03C31F272EEB}" dt="2026-08-03T18:51:01.732" v="609"/>
          <ac:spMkLst>
            <pc:docMk/>
            <pc:sldMk cId="3581374711" sldId="364"/>
            <ac:spMk id="6" creationId="{FE016F08-9771-D8AE-C7B8-7E14CC4A6A43}"/>
          </ac:spMkLst>
        </pc:spChg>
        <pc:spChg chg="mod">
          <ac:chgData name="Valeria Victoria Manriquez Godoy" userId="S::valeria.manriquez@mma.gob.cl::67d53066-2d85-4e6b-89b5-db74d092ef96" providerId="AD" clId="Web-{E1EBF200-65D7-7A51-15FB-03C31F272EEB}" dt="2026-08-03T18:51:01.732" v="609"/>
          <ac:spMkLst>
            <pc:docMk/>
            <pc:sldMk cId="3581374711" sldId="364"/>
            <ac:spMk id="7" creationId="{2081A65C-9B86-B641-B686-EA8946884EB1}"/>
          </ac:spMkLst>
        </pc:spChg>
        <pc:spChg chg="add mod ord">
          <ac:chgData name="Valeria Victoria Manriquez Godoy" userId="S::valeria.manriquez@mma.gob.cl::67d53066-2d85-4e6b-89b5-db74d092ef96" providerId="AD" clId="Web-{E1EBF200-65D7-7A51-15FB-03C31F272EEB}" dt="2026-08-03T18:51:38.203" v="614" actId="14100"/>
          <ac:spMkLst>
            <pc:docMk/>
            <pc:sldMk cId="3581374711" sldId="364"/>
            <ac:spMk id="9" creationId="{DA276645-3D37-4013-6A1F-5843F0562ED9}"/>
          </ac:spMkLst>
        </pc:spChg>
        <pc:spChg chg="add del">
          <ac:chgData name="Valeria Victoria Manriquez Godoy" userId="S::valeria.manriquez@mma.gob.cl::67d53066-2d85-4e6b-89b5-db74d092ef96" providerId="AD" clId="Web-{E1EBF200-65D7-7A51-15FB-03C31F272EEB}" dt="2026-08-03T18:51:01.732" v="609"/>
          <ac:spMkLst>
            <pc:docMk/>
            <pc:sldMk cId="3581374711" sldId="364"/>
            <ac:spMk id="16" creationId="{BDF1A630-2A9B-41A0-92F9-FDA261070EA8}"/>
          </ac:spMkLst>
        </pc:spChg>
        <pc:spChg chg="add del">
          <ac:chgData name="Valeria Victoria Manriquez Godoy" userId="S::valeria.manriquez@mma.gob.cl::67d53066-2d85-4e6b-89b5-db74d092ef96" providerId="AD" clId="Web-{E1EBF200-65D7-7A51-15FB-03C31F272EEB}" dt="2026-08-03T18:51:01.732" v="609"/>
          <ac:spMkLst>
            <pc:docMk/>
            <pc:sldMk cId="3581374711" sldId="364"/>
            <ac:spMk id="22" creationId="{0DA909B4-15FF-46A6-8A7F-7AEF977FE9ED}"/>
          </ac:spMkLst>
        </pc:spChg>
        <pc:spChg chg="add del">
          <ac:chgData name="Valeria Victoria Manriquez Godoy" userId="S::valeria.manriquez@mma.gob.cl::67d53066-2d85-4e6b-89b5-db74d092ef96" providerId="AD" clId="Web-{E1EBF200-65D7-7A51-15FB-03C31F272EEB}" dt="2026-08-03T18:51:01.732" v="609"/>
          <ac:spMkLst>
            <pc:docMk/>
            <pc:sldMk cId="3581374711" sldId="364"/>
            <ac:spMk id="24" creationId="{1382A32C-5B0C-4B1C-A074-76C6DBCC9F87}"/>
          </ac:spMkLst>
        </pc:spChg>
        <pc:graphicFrameChg chg="add mod modGraphic">
          <ac:chgData name="Valeria Victoria Manriquez Godoy" userId="S::valeria.manriquez@mma.gob.cl::67d53066-2d85-4e6b-89b5-db74d092ef96" providerId="AD" clId="Web-{E1EBF200-65D7-7A51-15FB-03C31F272EEB}" dt="2026-08-03T18:51:23.515" v="610" actId="1076"/>
          <ac:graphicFrameMkLst>
            <pc:docMk/>
            <pc:sldMk cId="3581374711" sldId="364"/>
            <ac:graphicFrameMk id="11" creationId="{6C23992C-5024-13A1-3666-265C2737DA65}"/>
          </ac:graphicFrameMkLst>
        </pc:graphicFrameChg>
        <pc:picChg chg="add mod ord modCrop">
          <ac:chgData name="Valeria Victoria Manriquez Godoy" userId="S::valeria.manriquez@mma.gob.cl::67d53066-2d85-4e6b-89b5-db74d092ef96" providerId="AD" clId="Web-{E1EBF200-65D7-7A51-15FB-03C31F272EEB}" dt="2026-08-03T18:51:01.732" v="609"/>
          <ac:picMkLst>
            <pc:docMk/>
            <pc:sldMk cId="3581374711" sldId="364"/>
            <ac:picMk id="4" creationId="{13E7B7E9-7DF6-2E09-F6EC-A6BB3EBE896C}"/>
          </ac:picMkLst>
        </pc:picChg>
        <pc:picChg chg="mod">
          <ac:chgData name="Valeria Victoria Manriquez Godoy" userId="S::valeria.manriquez@mma.gob.cl::67d53066-2d85-4e6b-89b5-db74d092ef96" providerId="AD" clId="Web-{E1EBF200-65D7-7A51-15FB-03C31F272EEB}" dt="2026-08-03T18:51:01.732" v="609"/>
          <ac:picMkLst>
            <pc:docMk/>
            <pc:sldMk cId="3581374711" sldId="364"/>
            <ac:picMk id="8" creationId="{94CF9653-C9B4-7AC4-1351-C2D16695B98F}"/>
          </ac:picMkLst>
        </pc:picChg>
      </pc:sldChg>
      <pc:sldChg chg="addSp modSp add replId">
        <pc:chgData name="Valeria Victoria Manriquez Godoy" userId="S::valeria.manriquez@mma.gob.cl::67d53066-2d85-4e6b-89b5-db74d092ef96" providerId="AD" clId="Web-{E1EBF200-65D7-7A51-15FB-03C31F272EEB}" dt="2026-08-03T18:52:23.673" v="620" actId="20577"/>
        <pc:sldMkLst>
          <pc:docMk/>
          <pc:sldMk cId="1219807943" sldId="365"/>
        </pc:sldMkLst>
        <pc:spChg chg="add mod">
          <ac:chgData name="Valeria Victoria Manriquez Godoy" userId="S::valeria.manriquez@mma.gob.cl::67d53066-2d85-4e6b-89b5-db74d092ef96" providerId="AD" clId="Web-{E1EBF200-65D7-7A51-15FB-03C31F272EEB}" dt="2026-08-03T18:52:23.673" v="620" actId="20577"/>
          <ac:spMkLst>
            <pc:docMk/>
            <pc:sldMk cId="1219807943" sldId="365"/>
            <ac:spMk id="4" creationId="{A5B9BCDF-C689-C5C4-1CF2-05410C772961}"/>
          </ac:spMkLst>
        </pc:spChg>
        <pc:spChg chg="mod">
          <ac:chgData name="Valeria Victoria Manriquez Godoy" userId="S::valeria.manriquez@mma.gob.cl::67d53066-2d85-4e6b-89b5-db74d092ef96" providerId="AD" clId="Web-{E1EBF200-65D7-7A51-15FB-03C31F272EEB}" dt="2026-08-03T16:15:48.554" v="551" actId="20577"/>
          <ac:spMkLst>
            <pc:docMk/>
            <pc:sldMk cId="1219807943" sldId="365"/>
            <ac:spMk id="6" creationId="{530ECEB4-7096-EF99-0DCD-2957DE5A36BA}"/>
          </ac:spMkLst>
        </pc:spChg>
      </pc:sldChg>
    </pc:docChg>
  </pc:docChgLst>
  <pc:docChgLst>
    <pc:chgData name="Valeria Victoria Manriquez Godoy" userId="S::valeria.manriquez@mma.gob.cl::67d53066-2d85-4e6b-89b5-db74d092ef96" providerId="AD" clId="Web-{46F70A1B-7FC3-471A-F803-0E30B84FA4C7}"/>
    <pc:docChg chg="delSld modSld">
      <pc:chgData name="Valeria Victoria Manriquez Godoy" userId="S::valeria.manriquez@mma.gob.cl::67d53066-2d85-4e6b-89b5-db74d092ef96" providerId="AD" clId="Web-{46F70A1B-7FC3-471A-F803-0E30B84FA4C7}" dt="2026-08-04T13:42:37.219" v="4" actId="20577"/>
      <pc:docMkLst>
        <pc:docMk/>
      </pc:docMkLst>
      <pc:sldChg chg="modSp">
        <pc:chgData name="Valeria Victoria Manriquez Godoy" userId="S::valeria.manriquez@mma.gob.cl::67d53066-2d85-4e6b-89b5-db74d092ef96" providerId="AD" clId="Web-{46F70A1B-7FC3-471A-F803-0E30B84FA4C7}" dt="2026-08-04T13:42:37.219" v="4" actId="20577"/>
        <pc:sldMkLst>
          <pc:docMk/>
          <pc:sldMk cId="4242101401" sldId="359"/>
        </pc:sldMkLst>
        <pc:spChg chg="mod">
          <ac:chgData name="Valeria Victoria Manriquez Godoy" userId="S::valeria.manriquez@mma.gob.cl::67d53066-2d85-4e6b-89b5-db74d092ef96" providerId="AD" clId="Web-{46F70A1B-7FC3-471A-F803-0E30B84FA4C7}" dt="2026-08-04T13:42:37.219" v="4" actId="20577"/>
          <ac:spMkLst>
            <pc:docMk/>
            <pc:sldMk cId="4242101401" sldId="359"/>
            <ac:spMk id="5" creationId="{00000000-0000-0000-0000-000000000000}"/>
          </ac:spMkLst>
        </pc:spChg>
      </pc:sldChg>
      <pc:sldChg chg="del">
        <pc:chgData name="Valeria Victoria Manriquez Godoy" userId="S::valeria.manriquez@mma.gob.cl::67d53066-2d85-4e6b-89b5-db74d092ef96" providerId="AD" clId="Web-{46F70A1B-7FC3-471A-F803-0E30B84FA4C7}" dt="2026-08-04T12:27:28.162" v="0"/>
        <pc:sldMkLst>
          <pc:docMk/>
          <pc:sldMk cId="258833039" sldId="36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2023\Catemu\inventario%20re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 sz="1800" b="1"/>
              <a:t>Emisiones (t/año) MP</a:t>
            </a:r>
            <a:r>
              <a:rPr lang="es-CL" sz="1400" b="1"/>
              <a:t>10</a:t>
            </a:r>
            <a:r>
              <a:rPr lang="es-CL" sz="1800" b="1"/>
              <a:t>, </a:t>
            </a:r>
            <a:r>
              <a:rPr lang="es-CL" sz="1800" b="1" err="1"/>
              <a:t>NOx</a:t>
            </a:r>
            <a:r>
              <a:rPr lang="es-CL" sz="1800" b="1" baseline="0"/>
              <a:t> y SO</a:t>
            </a:r>
            <a:r>
              <a:rPr lang="es-CL" sz="1400" b="1" baseline="0"/>
              <a:t>2</a:t>
            </a:r>
            <a:endParaRPr lang="es-CL" sz="18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inv!$I$2</c:f>
              <c:strCache>
                <c:ptCount val="1"/>
                <c:pt idx="0">
                  <c:v>MP10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inv!$H$3:$H$7</c:f>
              <c:strCache>
                <c:ptCount val="5"/>
                <c:pt idx="0">
                  <c:v>Puntuales</c:v>
                </c:pt>
                <c:pt idx="1">
                  <c:v>Residencial</c:v>
                </c:pt>
                <c:pt idx="2">
                  <c:v>Otras Areales</c:v>
                </c:pt>
                <c:pt idx="3">
                  <c:v>Fugitivas</c:v>
                </c:pt>
                <c:pt idx="4">
                  <c:v>Móviles</c:v>
                </c:pt>
              </c:strCache>
            </c:strRef>
          </c:cat>
          <c:val>
            <c:numRef>
              <c:f>inv!$I$3:$I$7</c:f>
              <c:numCache>
                <c:formatCode>General</c:formatCode>
                <c:ptCount val="5"/>
                <c:pt idx="0">
                  <c:v>948</c:v>
                </c:pt>
                <c:pt idx="1">
                  <c:v>261</c:v>
                </c:pt>
                <c:pt idx="2">
                  <c:v>272</c:v>
                </c:pt>
                <c:pt idx="3">
                  <c:v>3656</c:v>
                </c:pt>
                <c:pt idx="4">
                  <c:v>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41-4CCC-B28B-3A1AEC2B4507}"/>
            </c:ext>
          </c:extLst>
        </c:ser>
        <c:ser>
          <c:idx val="1"/>
          <c:order val="1"/>
          <c:tx>
            <c:strRef>
              <c:f>inv!$J$2</c:f>
              <c:strCache>
                <c:ptCount val="1"/>
                <c:pt idx="0">
                  <c:v>NOX</c:v>
                </c:pt>
              </c:strCache>
            </c:strRef>
          </c:tx>
          <c:spPr>
            <a:solidFill>
              <a:srgbClr val="FC711C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5119068339688687E-3"/>
                  <c:y val="4.6784203074385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DB0-483F-AE2D-DD9E64B144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inv!$H$3:$H$7</c:f>
              <c:strCache>
                <c:ptCount val="5"/>
                <c:pt idx="0">
                  <c:v>Puntuales</c:v>
                </c:pt>
                <c:pt idx="1">
                  <c:v>Residencial</c:v>
                </c:pt>
                <c:pt idx="2">
                  <c:v>Otras Areales</c:v>
                </c:pt>
                <c:pt idx="3">
                  <c:v>Fugitivas</c:v>
                </c:pt>
                <c:pt idx="4">
                  <c:v>Móviles</c:v>
                </c:pt>
              </c:strCache>
            </c:strRef>
          </c:cat>
          <c:val>
            <c:numRef>
              <c:f>inv!$J$3:$J$7</c:f>
              <c:numCache>
                <c:formatCode>General</c:formatCode>
                <c:ptCount val="5"/>
                <c:pt idx="0">
                  <c:v>3235</c:v>
                </c:pt>
                <c:pt idx="1">
                  <c:v>81</c:v>
                </c:pt>
                <c:pt idx="2">
                  <c:v>23</c:v>
                </c:pt>
                <c:pt idx="3">
                  <c:v>207</c:v>
                </c:pt>
                <c:pt idx="4">
                  <c:v>3296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641-4CCC-B28B-3A1AEC2B4507}"/>
            </c:ext>
          </c:extLst>
        </c:ser>
        <c:ser>
          <c:idx val="2"/>
          <c:order val="2"/>
          <c:tx>
            <c:strRef>
              <c:f>inv!$K$2</c:f>
              <c:strCache>
                <c:ptCount val="1"/>
                <c:pt idx="0">
                  <c:v>SO2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4.605109330327015E-17"/>
                  <c:y val="4.6784203074385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DB0-483F-AE2D-DD9E64B144E4}"/>
                </c:ext>
              </c:extLst>
            </c:dLbl>
            <c:dLbl>
              <c:idx val="4"/>
              <c:layout>
                <c:manualLayout>
                  <c:x val="1.1303580752860013E-2"/>
                  <c:y val="-4.67842030743852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DB0-483F-AE2D-DD9E64B144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inv!$H$3:$H$7</c:f>
              <c:strCache>
                <c:ptCount val="5"/>
                <c:pt idx="0">
                  <c:v>Puntuales</c:v>
                </c:pt>
                <c:pt idx="1">
                  <c:v>Residencial</c:v>
                </c:pt>
                <c:pt idx="2">
                  <c:v>Otras Areales</c:v>
                </c:pt>
                <c:pt idx="3">
                  <c:v>Fugitivas</c:v>
                </c:pt>
                <c:pt idx="4">
                  <c:v>Móviles</c:v>
                </c:pt>
              </c:strCache>
            </c:strRef>
          </c:cat>
          <c:val>
            <c:numRef>
              <c:f>inv!$K$3:$K$7</c:f>
              <c:numCache>
                <c:formatCode>General</c:formatCode>
                <c:ptCount val="5"/>
                <c:pt idx="0">
                  <c:v>10391</c:v>
                </c:pt>
                <c:pt idx="1">
                  <c:v>5</c:v>
                </c:pt>
                <c:pt idx="2">
                  <c:v>6</c:v>
                </c:pt>
                <c:pt idx="3">
                  <c:v>1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641-4CCC-B28B-3A1AEC2B45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82449744"/>
        <c:axId val="482799632"/>
        <c:axId val="1073511472"/>
      </c:bar3DChart>
      <c:catAx>
        <c:axId val="782449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482799632"/>
        <c:crosses val="autoZero"/>
        <c:auto val="1"/>
        <c:lblAlgn val="ctr"/>
        <c:lblOffset val="100"/>
        <c:noMultiLvlLbl val="0"/>
      </c:catAx>
      <c:valAx>
        <c:axId val="482799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782449744"/>
        <c:crosses val="autoZero"/>
        <c:crossBetween val="between"/>
      </c:valAx>
      <c:serAx>
        <c:axId val="107351147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482799632"/>
        <c:crosses val="autoZero"/>
      </c:ser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963612952736596"/>
          <c:y val="0.93235243682152547"/>
          <c:w val="0.19532290859032581"/>
          <c:h val="5.36123022561589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0.32085</cdr:x>
      <cdr:y>0.13927</cdr:y>
    </cdr:from>
    <cdr:to>
      <cdr:x>0.41503</cdr:x>
      <cdr:y>0.3182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id="{62C509DC-6951-7D2A-E807-311834438021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3244362" y="756138"/>
          <a:ext cx="952381" cy="971429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0.39463</cdr:x>
      <cdr:y>0.4372</cdr:y>
    </cdr:from>
    <cdr:to>
      <cdr:x>0.48849</cdr:x>
      <cdr:y>0.61319</cdr:y>
    </cdr:to>
    <cdr:pic>
      <cdr:nvPicPr>
        <cdr:cNvPr id="3" name="chart">
          <a:extLst xmlns:a="http://schemas.openxmlformats.org/drawingml/2006/main">
            <a:ext uri="{FF2B5EF4-FFF2-40B4-BE49-F238E27FC236}">
              <a16:creationId xmlns:a16="http://schemas.microsoft.com/office/drawing/2014/main" id="{38B1A950-F9A5-6D52-4FAF-44BDBFF72D19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/>
        <a:stretch xmlns:a="http://schemas.openxmlformats.org/drawingml/2006/main">
          <a:fillRect/>
        </a:stretch>
      </cdr:blipFill>
      <cdr:spPr>
        <a:xfrm xmlns:a="http://schemas.openxmlformats.org/drawingml/2006/main">
          <a:off x="3990415" y="2373662"/>
          <a:ext cx="949098" cy="955482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0.53233</cdr:x>
      <cdr:y>0.45957</cdr:y>
    </cdr:from>
    <cdr:to>
      <cdr:x>0.61467</cdr:x>
      <cdr:y>0.60886</cdr:y>
    </cdr:to>
    <cdr:pic>
      <cdr:nvPicPr>
        <cdr:cNvPr id="4" name="chart">
          <a:extLst xmlns:a="http://schemas.openxmlformats.org/drawingml/2006/main">
            <a:ext uri="{FF2B5EF4-FFF2-40B4-BE49-F238E27FC236}">
              <a16:creationId xmlns:a16="http://schemas.microsoft.com/office/drawing/2014/main" id="{F1C71786-3A40-5DAA-6A57-963B3B79D3CD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3"/>
        <a:stretch xmlns:a="http://schemas.openxmlformats.org/drawingml/2006/main">
          <a:fillRect/>
        </a:stretch>
      </cdr:blipFill>
      <cdr:spPr>
        <a:xfrm xmlns:a="http://schemas.openxmlformats.org/drawingml/2006/main">
          <a:off x="5382796" y="2495100"/>
          <a:ext cx="832609" cy="810523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4E862C18-7D9C-6E98-CE43-625B0A70E84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9D9D36F-87D8-F435-BA4A-BA42B9ED82A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BF0D7B5-8BD1-0343-9987-96CBA8519325}" type="datetimeFigureOut">
              <a:rPr lang="es-CL" smtClean="0"/>
              <a:t>04-08-2026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EDA2835-E8CF-C4C0-3DEB-F69A386501F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9D9176C-39D2-AD16-9C51-9F78C885E94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381AF95-D37A-7B43-98A5-5E96F8C84FE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7941362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928" userDrawn="1">
          <p15:clr>
            <a:srgbClr val="F26B43"/>
          </p15:clr>
        </p15:guide>
        <p15:guide id="2" pos="2208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2AEE75A-6E77-4A9C-A730-981BEC269799}" type="datetimeFigureOut">
              <a:rPr lang="es-CL" smtClean="0"/>
              <a:t>04-08-2026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5DD04EA-FAF0-4F33-A6D1-DA33599A527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0481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DD04EA-FAF0-4F33-A6D1-DA33599A527D}" type="slidenum">
              <a:rPr lang="es-CL" smtClean="0"/>
              <a:t>7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93136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DD04EA-FAF0-4F33-A6D1-DA33599A527D}" type="slidenum">
              <a:rPr lang="es-CL" smtClean="0"/>
              <a:t>24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613706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DD04EA-FAF0-4F33-A6D1-DA33599A527D}" type="slidenum">
              <a:rPr lang="es-CL" smtClean="0"/>
              <a:t>25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9755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DD04EA-FAF0-4F33-A6D1-DA33599A527D}" type="slidenum">
              <a:rPr lang="es-CL" smtClean="0"/>
              <a:t>26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17508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D10B83-DC68-9CB3-26B7-4BF431E64A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339259"/>
            <a:ext cx="10515600" cy="837710"/>
          </a:xfrm>
        </p:spPr>
        <p:txBody>
          <a:bodyPr>
            <a:normAutofit/>
          </a:bodyPr>
          <a:lstStyle>
            <a:lvl1pPr algn="ctr">
              <a:defRPr sz="4000" b="1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s-MX"/>
              <a:t>TÍTULO DE PRESENTACIÓN</a:t>
            </a:r>
            <a:endParaRPr lang="es-CL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4EF85A1B-74A0-E128-CE32-50B638FB713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82212" y="3264816"/>
            <a:ext cx="6427574" cy="346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/>
              <a:t>Bajada lorem ipsum dolor sit amet</a:t>
            </a:r>
            <a:endParaRPr lang="es-CL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3EAE4C3-C21C-0F74-3775-DD3486554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01379" y="1989474"/>
            <a:ext cx="3989238" cy="261938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s-MX"/>
              <a:t>Epígrafe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71419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tadill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D10B83-DC68-9CB3-26B7-4BF431E64A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79843"/>
            <a:ext cx="10515600" cy="837710"/>
          </a:xfrm>
        </p:spPr>
        <p:txBody>
          <a:bodyPr>
            <a:normAutofit/>
          </a:bodyPr>
          <a:lstStyle>
            <a:lvl1pPr algn="ctr">
              <a:defRPr sz="4600" b="1" i="0">
                <a:solidFill>
                  <a:srgbClr val="0B45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s-MX"/>
              <a:t>Título de lámina</a:t>
            </a:r>
            <a:endParaRPr lang="es-CL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4EF85A1B-74A0-E128-CE32-50B638FB713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01159" y="3264816"/>
            <a:ext cx="3789682" cy="34673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0B4581"/>
                </a:solidFill>
              </a:defRPr>
            </a:lvl1pPr>
          </a:lstStyle>
          <a:p>
            <a:pPr lvl="0"/>
            <a:r>
              <a:rPr lang="es-MX"/>
              <a:t>Bajada de lámina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5064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ámina interior_op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81A2E76-457B-7287-B7E9-E9E0C0329FC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623078"/>
            <a:ext cx="10515600" cy="518388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0B45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Título de lámina</a:t>
            </a:r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98520361-BD56-4E8E-9CB5-6FC8EDEDDB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21113" y="1991656"/>
            <a:ext cx="7569200" cy="3584575"/>
          </a:xfrm>
        </p:spPr>
        <p:txBody>
          <a:bodyPr/>
          <a:lstStyle>
            <a:lvl1pPr marL="0" indent="0">
              <a:buNone/>
              <a:defRPr sz="2000">
                <a:solidFill>
                  <a:srgbClr val="0C4581"/>
                </a:solidFill>
              </a:defRPr>
            </a:lvl1pPr>
          </a:lstStyle>
          <a:p>
            <a:pPr lvl="0"/>
            <a:r>
              <a:rPr lang="es-MX"/>
              <a:t>Texto de lámina. Lorem ipsum dolor sit amet.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5947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ámina interior_op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81A2E76-457B-7287-B7E9-E9E0C0329FC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623078"/>
            <a:ext cx="10515600" cy="518388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0B45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Título de lámina</a:t>
            </a:r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98520361-BD56-4E8E-9CB5-6FC8EDEDDB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21113" y="1991656"/>
            <a:ext cx="7569200" cy="3584575"/>
          </a:xfrm>
        </p:spPr>
        <p:txBody>
          <a:bodyPr/>
          <a:lstStyle>
            <a:lvl1pPr marL="0" indent="0">
              <a:buNone/>
              <a:defRPr sz="2000">
                <a:solidFill>
                  <a:srgbClr val="0C4581"/>
                </a:solidFill>
              </a:defRPr>
            </a:lvl1pPr>
          </a:lstStyle>
          <a:p>
            <a:pPr lvl="0"/>
            <a:r>
              <a:rPr lang="es-MX"/>
              <a:t>Texto de lámina. Lorem ipsum dolor sit amet.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45526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E79EC74-3BED-0EC0-A81D-ABF62D8EA3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85090"/>
            <a:ext cx="5181600" cy="4351338"/>
          </a:xfrm>
        </p:spPr>
        <p:txBody>
          <a:bodyPr/>
          <a:lstStyle/>
          <a:p>
            <a:pPr lvl="0"/>
            <a:endParaRPr lang="es-CL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FFDD4098-A489-3EDD-9C9D-BD18C95612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72200" y="1484313"/>
            <a:ext cx="5181600" cy="4351337"/>
          </a:xfrm>
        </p:spPr>
        <p:txBody>
          <a:bodyPr/>
          <a:lstStyle>
            <a:lvl1pPr>
              <a:defRPr sz="2400">
                <a:solidFill>
                  <a:srgbClr val="0C4581"/>
                </a:solidFill>
              </a:defRPr>
            </a:lvl1pPr>
            <a:lvl2pPr>
              <a:defRPr sz="2000">
                <a:solidFill>
                  <a:srgbClr val="0C4581"/>
                </a:solidFill>
              </a:defRPr>
            </a:lvl2pPr>
            <a:lvl3pPr>
              <a:defRPr sz="1800">
                <a:solidFill>
                  <a:srgbClr val="0C4581"/>
                </a:solidFill>
              </a:defRPr>
            </a:lvl3pPr>
            <a:lvl4pPr>
              <a:defRPr sz="1600">
                <a:solidFill>
                  <a:srgbClr val="0C4581"/>
                </a:solidFill>
              </a:defRPr>
            </a:lvl4pPr>
            <a:lvl5pPr>
              <a:defRPr sz="1600">
                <a:solidFill>
                  <a:srgbClr val="0C4581"/>
                </a:solidFill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12" name="Marcador de texto 2">
            <a:extLst>
              <a:ext uri="{FF2B5EF4-FFF2-40B4-BE49-F238E27FC236}">
                <a16:creationId xmlns:a16="http://schemas.microsoft.com/office/drawing/2014/main" id="{D3881AA8-46B6-8B1C-2BFD-E829BBDBE929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31850" y="623078"/>
            <a:ext cx="10515600" cy="518388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0B45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Título de lámina</a:t>
            </a:r>
          </a:p>
        </p:txBody>
      </p:sp>
    </p:spTree>
    <p:extLst>
      <p:ext uri="{BB962C8B-B14F-4D97-AF65-F5344CB8AC3E}">
        <p14:creationId xmlns:p14="http://schemas.microsoft.com/office/powerpoint/2010/main" val="17841653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ier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60720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88F61A-DDB4-724A-8E44-DB195E512D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5631" y="6096000"/>
            <a:ext cx="6725611" cy="328862"/>
          </a:xfrm>
        </p:spPr>
        <p:txBody>
          <a:bodyPr anchor="b">
            <a:normAutofit/>
          </a:bodyPr>
          <a:lstStyle>
            <a:lvl1pPr algn="l">
              <a:defRPr sz="1800"/>
            </a:lvl1pPr>
          </a:lstStyle>
          <a:p>
            <a:r>
              <a:rPr lang="es-MX"/>
              <a:t>Cita o comentario</a:t>
            </a:r>
            <a:endParaRPr lang="es-CL"/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DC5A02AB-576D-F04A-B485-29056FC152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5631" y="449181"/>
            <a:ext cx="10980737" cy="53736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s-ES"/>
              <a:t>Haga clic en el icono para agregar una imagen</a:t>
            </a:r>
            <a:endParaRPr lang="es-CL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0A300DC-C1E8-2F45-859A-19AB3C09BC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19251" y="5936581"/>
            <a:ext cx="24130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258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7F2359B-04E4-01ED-689A-93A1663A0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5BCEEC-C96B-0DC0-4290-32F18394F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E2851F-2CF1-6901-1409-D84ED8AA56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5C7F5-E518-4449-946A-19B136B5AE60}" type="datetimeFigureOut">
              <a:rPr lang="es-CL" smtClean="0"/>
              <a:t>04-08-2026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72B1A28-07FD-79E1-FE0A-90EE1D5E27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DA1963-E09C-389D-ABAF-717B8D7A19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30940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0" r:id="rId2"/>
    <p:sldLayoutId id="2147483651" r:id="rId3"/>
    <p:sldLayoutId id="2147483662" r:id="rId4"/>
    <p:sldLayoutId id="2147483652" r:id="rId5"/>
    <p:sldLayoutId id="2147483663" r:id="rId6"/>
    <p:sldLayoutId id="214748366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pda.mma.gob.cl/wp-content/uploads/2026/07/Informe-Emisiones-PPDA-DS-18-2023-MMA-julio-2026.pdf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pda.mma.gob.cl/wp-content/uploads/2026/07/Informe-Emisiones-PPDA-DS-18-2023-MMA-julio-2026.pdf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5.xml"/><Relationship Id="rId4" Type="http://schemas.openxmlformats.org/officeDocument/2006/relationships/slide" Target="slide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99;p25" title="Primer Fondo PPT-2 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50" y="0"/>
            <a:ext cx="121901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2F192F-BA96-5ED3-CCE0-0FAC920CF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200"/>
              <a:t>PPDA Provincia de Quillota – </a:t>
            </a:r>
            <a:r>
              <a:rPr lang="es-ES" sz="3200" err="1"/>
              <a:t>Catemu</a:t>
            </a:r>
            <a:r>
              <a:rPr lang="es-ES" sz="3200"/>
              <a:t>, </a:t>
            </a:r>
            <a:r>
              <a:rPr lang="es-ES" sz="3200" err="1"/>
              <a:t>Panquehue</a:t>
            </a:r>
            <a:r>
              <a:rPr lang="es-ES" sz="3200"/>
              <a:t> y </a:t>
            </a:r>
            <a:r>
              <a:rPr lang="es-ES" sz="3200" err="1"/>
              <a:t>Llayllay</a:t>
            </a:r>
            <a:br>
              <a:rPr lang="es-ES" sz="3200"/>
            </a:br>
            <a:br>
              <a:rPr lang="es-ES" sz="3200"/>
            </a:br>
            <a:r>
              <a:rPr lang="es-ES" sz="2000"/>
              <a:t>Plan de Prevención y Descontaminación Atmosférica (DS N°18/2023)</a:t>
            </a:r>
            <a:br>
              <a:rPr lang="es-ES" sz="2000"/>
            </a:br>
            <a:br>
              <a:rPr lang="es-ES" sz="2000"/>
            </a:br>
            <a:br>
              <a:rPr lang="es-CL" sz="3200">
                <a:solidFill>
                  <a:schemeClr val="bg1">
                    <a:lumMod val="95000"/>
                  </a:schemeClr>
                </a:solidFill>
                <a:latin typeface="GOBCL-HEAVY"/>
              </a:rPr>
            </a:br>
            <a:endParaRPr lang="es-CL" sz="320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F923959-C970-D2C3-6103-CB887E17C1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82211" y="3405493"/>
            <a:ext cx="6427574" cy="346738"/>
          </a:xfrm>
        </p:spPr>
        <p:txBody>
          <a:bodyPr/>
          <a:lstStyle/>
          <a:p>
            <a:r>
              <a:rPr lang="es-CL" sz="2000"/>
              <a:t>SEREMI Medio Ambiente Región de Valparaíso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FECFD46-8FF9-FB03-0EAB-A60A6C6D38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380573" y="4184754"/>
            <a:ext cx="1430851" cy="1297855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887959" y="5571241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>
                <a:solidFill>
                  <a:schemeClr val="bg1"/>
                </a:solidFill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1942342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08;p26" title="Fondo PPT-1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id="{C428EB90-5EAD-0504-D5B7-188C21BFE5E8}"/>
              </a:ext>
            </a:extLst>
          </p:cNvPr>
          <p:cNvSpPr txBox="1">
            <a:spLocks/>
          </p:cNvSpPr>
          <p:nvPr/>
        </p:nvSpPr>
        <p:spPr>
          <a:xfrm>
            <a:off x="560585" y="1496831"/>
            <a:ext cx="10725288" cy="64143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CL" sz="2400" b="1">
                <a:latin typeface="+mn-lt"/>
              </a:rPr>
              <a:t>2. REGULACIÓN ASOCIADA A EMISIONES DE MATERIAL PARTICULADO (MP)</a:t>
            </a:r>
            <a:endParaRPr lang="es-CL" sz="2400">
              <a:latin typeface="+mn-lt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s-CL" sz="2400">
              <a:latin typeface="+mn-lt"/>
            </a:endParaRPr>
          </a:p>
          <a:p>
            <a:endParaRPr lang="es-CL" sz="240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F0BB7FD-2025-6262-897D-12B2AD966F80}"/>
              </a:ext>
            </a:extLst>
          </p:cNvPr>
          <p:cNvSpPr/>
          <p:nvPr/>
        </p:nvSpPr>
        <p:spPr>
          <a:xfrm>
            <a:off x="1441105" y="5083851"/>
            <a:ext cx="9345958" cy="826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59"/>
              </a:spcAft>
            </a:pPr>
            <a:r>
              <a:rPr lang="es-CL" sz="2000" b="1">
                <a:latin typeface="Verdana" panose="020B0604030504040204" pitchFamily="34" charset="0"/>
                <a:ea typeface="Verdana" panose="020B0604030504040204" pitchFamily="34" charset="0"/>
              </a:rPr>
              <a:t>*</a:t>
            </a:r>
            <a:r>
              <a:rPr lang="es-CL" sz="200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CL" sz="2000">
                <a:ea typeface="Verdana" panose="020B0604030504040204" pitchFamily="34" charset="0"/>
              </a:rPr>
              <a:t>Monitoreo emisiones de MP, </a:t>
            </a:r>
            <a:r>
              <a:rPr lang="es-CL" sz="2000" err="1">
                <a:ea typeface="Verdana" panose="020B0604030504040204" pitchFamily="34" charset="0"/>
              </a:rPr>
              <a:t>NOx</a:t>
            </a:r>
            <a:r>
              <a:rPr lang="es-CL" sz="2000">
                <a:ea typeface="Verdana" panose="020B0604030504040204" pitchFamily="34" charset="0"/>
              </a:rPr>
              <a:t> y SO</a:t>
            </a:r>
            <a:r>
              <a:rPr lang="es-CL" sz="1600">
                <a:ea typeface="Verdana" panose="020B0604030504040204" pitchFamily="34" charset="0"/>
              </a:rPr>
              <a:t>2</a:t>
            </a:r>
            <a:r>
              <a:rPr lang="es-CL" sz="2000">
                <a:ea typeface="Verdana" panose="020B0604030504040204" pitchFamily="34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659"/>
              </a:spcAft>
            </a:pPr>
            <a:r>
              <a:rPr lang="es-CL" sz="2000" b="1">
                <a:ea typeface="Verdana" panose="020B0604030504040204" pitchFamily="34" charset="0"/>
              </a:rPr>
              <a:t>**</a:t>
            </a:r>
            <a:r>
              <a:rPr lang="es-CL" sz="2000">
                <a:ea typeface="Verdana" panose="020B0604030504040204" pitchFamily="34" charset="0"/>
              </a:rPr>
              <a:t> Metodología de estimación de emisiones aprobada por la SMA</a:t>
            </a:r>
            <a:r>
              <a:rPr lang="es-CL">
                <a:ea typeface="Verdana" panose="020B0604030504040204" pitchFamily="34" charset="0"/>
              </a:rPr>
              <a:t>. </a:t>
            </a:r>
            <a:endParaRPr lang="es-CL" sz="1756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3793D2D5-8F25-9A01-045E-FD9C413EE59E}"/>
              </a:ext>
            </a:extLst>
          </p:cNvPr>
          <p:cNvSpPr txBox="1">
            <a:spLocks/>
          </p:cNvSpPr>
          <p:nvPr/>
        </p:nvSpPr>
        <p:spPr>
          <a:xfrm>
            <a:off x="1347904" y="526340"/>
            <a:ext cx="9829800" cy="4609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rgbClr val="284A7C"/>
                </a:solidFill>
                <a:latin typeface="GOBCL-HEAVY" pitchFamily="2" charset="77"/>
                <a:ea typeface="+mj-ea"/>
                <a:cs typeface="+mj-cs"/>
              </a:defRPr>
            </a:lvl1pPr>
          </a:lstStyle>
          <a:p>
            <a:r>
              <a:rPr lang="es-ES" sz="3200">
                <a:latin typeface="+mn-lt"/>
              </a:rPr>
              <a:t>CONTROL DE EMISIONES DE FUENTES PUNTUALES </a:t>
            </a:r>
            <a:endParaRPr lang="es-CL" sz="3200">
              <a:latin typeface="+mn-lt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7442410-FF20-CBF3-97E9-0EF5BB3BEF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67" y="371478"/>
            <a:ext cx="615857" cy="615857"/>
          </a:xfrm>
          <a:prstGeom prst="rect">
            <a:avLst/>
          </a:prstGeom>
        </p:spPr>
      </p:pic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CCFF1EB8-F8F6-832B-2087-E84E49148F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4140930"/>
              </p:ext>
            </p:extLst>
          </p:nvPr>
        </p:nvGraphicFramePr>
        <p:xfrm>
          <a:off x="1574391" y="1960245"/>
          <a:ext cx="8871935" cy="29375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59807">
                  <a:extLst>
                    <a:ext uri="{9D8B030D-6E8A-4147-A177-3AD203B41FA5}">
                      <a16:colId xmlns:a16="http://schemas.microsoft.com/office/drawing/2014/main" val="2126853170"/>
                    </a:ext>
                  </a:extLst>
                </a:gridCol>
                <a:gridCol w="1676893">
                  <a:extLst>
                    <a:ext uri="{9D8B030D-6E8A-4147-A177-3AD203B41FA5}">
                      <a16:colId xmlns:a16="http://schemas.microsoft.com/office/drawing/2014/main" val="3874493032"/>
                    </a:ext>
                  </a:extLst>
                </a:gridCol>
                <a:gridCol w="1684036">
                  <a:extLst>
                    <a:ext uri="{9D8B030D-6E8A-4147-A177-3AD203B41FA5}">
                      <a16:colId xmlns:a16="http://schemas.microsoft.com/office/drawing/2014/main" val="495706078"/>
                    </a:ext>
                  </a:extLst>
                </a:gridCol>
                <a:gridCol w="1662546">
                  <a:extLst>
                    <a:ext uri="{9D8B030D-6E8A-4147-A177-3AD203B41FA5}">
                      <a16:colId xmlns:a16="http://schemas.microsoft.com/office/drawing/2014/main" val="356382910"/>
                    </a:ext>
                  </a:extLst>
                </a:gridCol>
                <a:gridCol w="1588653">
                  <a:extLst>
                    <a:ext uri="{9D8B030D-6E8A-4147-A177-3AD203B41FA5}">
                      <a16:colId xmlns:a16="http://schemas.microsoft.com/office/drawing/2014/main" val="656614566"/>
                    </a:ext>
                  </a:extLst>
                </a:gridCol>
              </a:tblGrid>
              <a:tr h="8477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600" u="none" strike="noStrike">
                          <a:effectLst/>
                        </a:rPr>
                        <a:t>Emisiones máximas permitidas MP </a:t>
                      </a:r>
                      <a:br>
                        <a:rPr lang="es-ES" sz="1600" u="none" strike="noStrike">
                          <a:effectLst/>
                        </a:rPr>
                      </a:br>
                      <a:r>
                        <a:rPr lang="es-ES" sz="1600" u="none" strike="noStrike">
                          <a:effectLst/>
                        </a:rPr>
                        <a:t>(t/año)</a:t>
                      </a:r>
                      <a:endParaRPr lang="es-ES" sz="16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L" sz="1600" u="none" strike="noStrike">
                          <a:effectLst/>
                        </a:rPr>
                        <a:t>CRISTALERÍAS CHILE *</a:t>
                      </a:r>
                      <a:endParaRPr lang="es-CL" sz="16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L" sz="1600" u="none" strike="noStrike">
                          <a:effectLst/>
                        </a:rPr>
                        <a:t>CEMENTO </a:t>
                      </a:r>
                    </a:p>
                    <a:p>
                      <a:pPr algn="ctr" rtl="0" fontAlgn="ctr"/>
                      <a:r>
                        <a:rPr lang="es-CL" sz="1600" u="none" strike="noStrike">
                          <a:effectLst/>
                        </a:rPr>
                        <a:t>MELÓN *</a:t>
                      </a:r>
                      <a:endParaRPr lang="es-CL" sz="16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L" sz="1600" u="none" strike="noStrike">
                          <a:effectLst/>
                        </a:rPr>
                        <a:t>FUNDICIÓN CHAGRES **</a:t>
                      </a:r>
                      <a:endParaRPr lang="es-CL" sz="16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600" u="none" strike="noStrike">
                          <a:effectLst/>
                        </a:rPr>
                        <a:t>EL SOLDADO**</a:t>
                      </a:r>
                      <a:endParaRPr lang="es-CL" sz="16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rtl="0" fontAlgn="ctr"/>
                      <a:r>
                        <a:rPr lang="es-CL" sz="1600" u="none" strike="noStrike">
                          <a:effectLst/>
                        </a:rPr>
                        <a:t> </a:t>
                      </a:r>
                      <a:endParaRPr lang="es-CL" sz="16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4389043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600" u="none" strike="noStrike">
                          <a:effectLst/>
                        </a:rPr>
                        <a:t>Antes de la Publicación del Presente Decreto</a:t>
                      </a:r>
                      <a:endParaRPr lang="es-ES" sz="16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2000" u="none" strike="noStrike">
                          <a:effectLst/>
                        </a:rPr>
                        <a:t>39</a:t>
                      </a:r>
                      <a:endParaRPr lang="es-CL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s-CL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s-CL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2000" u="none" strike="noStrike">
                          <a:effectLst/>
                        </a:rPr>
                        <a:t>1.640</a:t>
                      </a:r>
                      <a:endParaRPr lang="es-CL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6480348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600" u="none" strike="noStrike">
                          <a:effectLst/>
                        </a:rPr>
                        <a:t>Desde la publicación del presente decreto</a:t>
                      </a:r>
                      <a:endParaRPr lang="es-ES" sz="16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2000" u="none" strike="noStrike">
                          <a:effectLst/>
                        </a:rPr>
                        <a:t>29</a:t>
                      </a:r>
                      <a:endParaRPr lang="es-CL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2000" u="none" strike="noStrike">
                          <a:effectLst/>
                        </a:rPr>
                        <a:t>156</a:t>
                      </a:r>
                      <a:endParaRPr lang="es-CL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2000" u="none" strike="noStrike">
                          <a:effectLst/>
                        </a:rPr>
                        <a:t>564</a:t>
                      </a:r>
                      <a:endParaRPr lang="es-CL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2000" u="none" strike="noStrike">
                          <a:effectLst/>
                        </a:rPr>
                        <a:t>1.333</a:t>
                      </a:r>
                      <a:endParaRPr lang="es-CL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71134629"/>
                  </a:ext>
                </a:extLst>
              </a:tr>
              <a:tr h="9048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600" u="none" strike="noStrike">
                          <a:effectLst/>
                        </a:rPr>
                        <a:t>En el plazo de 36 meses</a:t>
                      </a:r>
                      <a:r>
                        <a:rPr lang="es-ES" sz="1600" u="none" strike="noStrike" baseline="0">
                          <a:effectLst/>
                        </a:rPr>
                        <a:t> </a:t>
                      </a:r>
                      <a:r>
                        <a:rPr lang="es-ES" sz="1600" u="none" strike="noStrike">
                          <a:effectLst/>
                        </a:rPr>
                        <a:t>contados desde la publicación del presente decreto</a:t>
                      </a:r>
                      <a:endParaRPr lang="es-ES" sz="16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2000" u="none" strike="noStrike">
                          <a:effectLst/>
                        </a:rPr>
                        <a:t>24</a:t>
                      </a:r>
                      <a:endParaRPr lang="es-CL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2000" u="none" strike="noStrike">
                          <a:effectLst/>
                        </a:rPr>
                        <a:t>95</a:t>
                      </a:r>
                      <a:endParaRPr lang="es-CL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2000" u="none" strike="noStrike">
                          <a:effectLst/>
                        </a:rPr>
                        <a:t>344</a:t>
                      </a:r>
                      <a:endParaRPr lang="es-CL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2000" u="none" strike="noStrike">
                          <a:effectLst/>
                        </a:rPr>
                        <a:t>813</a:t>
                      </a:r>
                      <a:endParaRPr lang="es-CL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321521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5292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108;p26" title="Fondo PPT-1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272716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id="{C428EB90-5EAD-0504-D5B7-188C21BFE5E8}"/>
              </a:ext>
            </a:extLst>
          </p:cNvPr>
          <p:cNvSpPr txBox="1">
            <a:spLocks/>
          </p:cNvSpPr>
          <p:nvPr/>
        </p:nvSpPr>
        <p:spPr>
          <a:xfrm>
            <a:off x="560584" y="1496831"/>
            <a:ext cx="11317380" cy="64143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L" sz="2400" b="1">
                <a:latin typeface="+mn-lt"/>
              </a:rPr>
              <a:t>3. REGULACIÓN ASOCIADA A EMISIONES DE DIÓXIDO DE AZUFRE (SO</a:t>
            </a:r>
            <a:r>
              <a:rPr lang="es-CL" sz="1800" b="1">
                <a:latin typeface="+mn-lt"/>
              </a:rPr>
              <a:t>2</a:t>
            </a:r>
            <a:r>
              <a:rPr lang="es-CL" sz="2400" b="1">
                <a:latin typeface="+mn-lt"/>
              </a:rPr>
              <a:t>), PARA CHAGRES</a:t>
            </a:r>
            <a:endParaRPr lang="es-CL" sz="2400">
              <a:latin typeface="+mn-lt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s-CL" sz="2400">
              <a:latin typeface="+mn-lt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s-CL" sz="2400">
              <a:latin typeface="+mn-lt"/>
            </a:endParaRPr>
          </a:p>
          <a:p>
            <a:pPr marL="0" indent="0">
              <a:buNone/>
            </a:pPr>
            <a:endParaRPr lang="es-CL" sz="240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58C67611-088C-5412-9921-0B2D689A8D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584313"/>
              </p:ext>
            </p:extLst>
          </p:nvPr>
        </p:nvGraphicFramePr>
        <p:xfrm>
          <a:off x="1819565" y="2245434"/>
          <a:ext cx="7241308" cy="19749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796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16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99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>
                          <a:effectLst/>
                        </a:rPr>
                        <a:t>Emisiones máximas permitidas CHAGRES</a:t>
                      </a:r>
                      <a:endParaRPr lang="es-C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>
                          <a:effectLst/>
                        </a:rPr>
                        <a:t>EMISIONES DE SO</a:t>
                      </a:r>
                      <a:r>
                        <a:rPr lang="es-CL" sz="1800" baseline="-25000">
                          <a:effectLst/>
                        </a:rPr>
                        <a:t>2</a:t>
                      </a:r>
                      <a:r>
                        <a:rPr lang="es-CL" sz="1800">
                          <a:effectLst/>
                        </a:rPr>
                        <a:t> (t/año)</a:t>
                      </a:r>
                      <a:endParaRPr lang="es-C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55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>
                          <a:effectLst/>
                        </a:rPr>
                        <a:t>Antes de la Publicación del Presente Decreto</a:t>
                      </a:r>
                      <a:endParaRPr lang="es-C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2000">
                          <a:effectLst/>
                        </a:rPr>
                        <a:t>14.400</a:t>
                      </a:r>
                      <a:endParaRPr lang="es-C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55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>
                          <a:effectLst/>
                        </a:rPr>
                        <a:t>Desde la publicación del presente decreto</a:t>
                      </a:r>
                      <a:endParaRPr lang="es-C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2000">
                          <a:effectLst/>
                        </a:rPr>
                        <a:t>9.014</a:t>
                      </a:r>
                      <a:endParaRPr lang="es-C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551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800">
                          <a:effectLst/>
                        </a:rPr>
                        <a:t>En el plazo de 48  meses contados desde la publicación del presente decreto</a:t>
                      </a:r>
                      <a:endParaRPr lang="es-C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2000">
                          <a:effectLst/>
                        </a:rPr>
                        <a:t>7.662</a:t>
                      </a:r>
                      <a:endParaRPr lang="es-C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 anchor="ctr"/>
                </a:tc>
                <a:extLst>
                  <a:ext uri="{0D108BD9-81ED-4DB2-BD59-A6C34878D82A}">
                    <a16:rowId xmlns:a16="http://schemas.microsoft.com/office/drawing/2014/main" val="4081350384"/>
                  </a:ext>
                </a:extLst>
              </a:tr>
            </a:tbl>
          </a:graphicData>
        </a:graphic>
      </p:graphicFrame>
      <p:sp>
        <p:nvSpPr>
          <p:cNvPr id="4" name="Rectángulo 3">
            <a:extLst>
              <a:ext uri="{FF2B5EF4-FFF2-40B4-BE49-F238E27FC236}">
                <a16:creationId xmlns:a16="http://schemas.microsoft.com/office/drawing/2014/main" id="{1F0BB7FD-2025-6262-897D-12B2AD966F80}"/>
              </a:ext>
            </a:extLst>
          </p:cNvPr>
          <p:cNvSpPr/>
          <p:nvPr/>
        </p:nvSpPr>
        <p:spPr>
          <a:xfrm>
            <a:off x="896392" y="4612566"/>
            <a:ext cx="9782702" cy="3624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1135" indent="-301135" algn="just">
              <a:lnSpc>
                <a:spcPct val="107000"/>
              </a:lnSpc>
              <a:spcAft>
                <a:spcPts val="659"/>
              </a:spcAft>
              <a:buFont typeface="Wingdings" panose="05000000000000000000" pitchFamily="2" charset="2"/>
              <a:buChar char="ü"/>
            </a:pPr>
            <a:r>
              <a:rPr lang="es-CL">
                <a:latin typeface="Verdana" panose="020B0604030504040204" pitchFamily="34" charset="0"/>
                <a:ea typeface="Verdana" panose="020B0604030504040204" pitchFamily="34" charset="0"/>
              </a:rPr>
              <a:t>Monitoreo emisiones y </a:t>
            </a:r>
            <a:r>
              <a:rPr lang="es-ES">
                <a:latin typeface="Verdana" panose="020B0604030504040204" pitchFamily="34" charset="0"/>
                <a:ea typeface="Verdana" panose="020B0604030504040204" pitchFamily="34" charset="0"/>
              </a:rPr>
              <a:t>Sistemas de información en línea para el </a:t>
            </a:r>
            <a:r>
              <a:rPr lang="es-CL">
                <a:latin typeface="Verdana" panose="020B0604030504040204" pitchFamily="34" charset="0"/>
                <a:ea typeface="Verdana" panose="020B0604030504040204" pitchFamily="34" charset="0"/>
              </a:rPr>
              <a:t>SO</a:t>
            </a:r>
            <a:r>
              <a:rPr lang="es-CL" sz="140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es-CL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3793D2D5-8F25-9A01-045E-FD9C413EE59E}"/>
              </a:ext>
            </a:extLst>
          </p:cNvPr>
          <p:cNvSpPr txBox="1">
            <a:spLocks/>
          </p:cNvSpPr>
          <p:nvPr/>
        </p:nvSpPr>
        <p:spPr>
          <a:xfrm>
            <a:off x="1347904" y="526340"/>
            <a:ext cx="9829800" cy="4609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rgbClr val="284A7C"/>
                </a:solidFill>
                <a:latin typeface="GOBCL-HEAVY" pitchFamily="2" charset="77"/>
                <a:ea typeface="+mj-ea"/>
                <a:cs typeface="+mj-cs"/>
              </a:defRPr>
            </a:lvl1pPr>
          </a:lstStyle>
          <a:p>
            <a:r>
              <a:rPr lang="es-ES" sz="3200">
                <a:latin typeface="+mn-lt"/>
              </a:rPr>
              <a:t>CONTROL DE EMISIONES DE FUENTES PUNTUALES </a:t>
            </a:r>
            <a:endParaRPr lang="es-CL" sz="3200">
              <a:latin typeface="+mn-lt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7442410-FF20-CBF3-97E9-0EF5BB3BEF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67" y="371478"/>
            <a:ext cx="615857" cy="61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04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08;p26" title="Fondo PPT-1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1853031E-0F7D-96C4-3444-0B9FF902D1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463707"/>
              </p:ext>
            </p:extLst>
          </p:nvPr>
        </p:nvGraphicFramePr>
        <p:xfrm>
          <a:off x="1001809" y="2379095"/>
          <a:ext cx="10175895" cy="25847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837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37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43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641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300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Combustible</a:t>
                      </a:r>
                      <a:endParaRPr lang="es-CL" sz="18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Material Particulado (MP)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(mg/m</a:t>
                      </a:r>
                      <a:r>
                        <a:rPr lang="es-CL" sz="1800" baseline="300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r>
                        <a:rPr lang="es-CL" sz="1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N)</a:t>
                      </a:r>
                      <a:endParaRPr lang="es-CL" sz="18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Dióxido de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Azufre (SO</a:t>
                      </a: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  <a:r>
                        <a:rPr lang="es-CL" sz="1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(mg/m</a:t>
                      </a:r>
                      <a:r>
                        <a:rPr lang="es-CL" sz="1800" baseline="300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r>
                        <a:rPr lang="es-CL" sz="1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N)</a:t>
                      </a:r>
                      <a:endParaRPr lang="es-CL" sz="18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Óxidos de Nitrógeno (</a:t>
                      </a:r>
                      <a:r>
                        <a:rPr lang="es-CL" sz="180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NOx</a:t>
                      </a:r>
                      <a:r>
                        <a:rPr lang="es-CL" sz="1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(mg/m</a:t>
                      </a:r>
                      <a:r>
                        <a:rPr lang="es-CL" sz="1800" baseline="300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r>
                        <a:rPr lang="es-CL" sz="1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N)</a:t>
                      </a:r>
                      <a:endParaRPr lang="es-CL" sz="18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9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Sólido</a:t>
                      </a:r>
                      <a:endParaRPr lang="es-CL" sz="18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</a:t>
                      </a:r>
                      <a:endParaRPr lang="es-CL" sz="18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</a:t>
                      </a:r>
                      <a:endParaRPr lang="es-CL" sz="18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</a:t>
                      </a:r>
                      <a:endParaRPr lang="es-CL" sz="18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49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Líquido</a:t>
                      </a:r>
                      <a:endParaRPr lang="es-CL" sz="18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</a:t>
                      </a:r>
                      <a:endParaRPr lang="es-CL" sz="18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  <a:endParaRPr lang="es-CL" sz="18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120</a:t>
                      </a:r>
                      <a:endParaRPr lang="es-CL" sz="18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49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Gas</a:t>
                      </a:r>
                      <a:endParaRPr lang="es-CL" sz="18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80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n.a</a:t>
                      </a:r>
                      <a:r>
                        <a:rPr lang="es-CL" sz="1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  <a:endParaRPr lang="es-CL" sz="18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80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n.a</a:t>
                      </a:r>
                      <a:r>
                        <a:rPr lang="es-CL" sz="1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  <a:endParaRPr lang="es-CL" sz="18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L" sz="1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50</a:t>
                      </a:r>
                      <a:endParaRPr lang="es-CL" sz="18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19FDDB-4B39-C26F-9BDB-18EAE69B4530}"/>
              </a:ext>
            </a:extLst>
          </p:cNvPr>
          <p:cNvSpPr txBox="1">
            <a:spLocks/>
          </p:cNvSpPr>
          <p:nvPr/>
        </p:nvSpPr>
        <p:spPr>
          <a:xfrm>
            <a:off x="754922" y="1119285"/>
            <a:ext cx="8164685" cy="950428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CL" sz="2600" b="1">
                <a:latin typeface="+mn-lt"/>
              </a:rPr>
              <a:t>4. REGULACIÓN A TERMOELÉCTRICAS</a:t>
            </a:r>
          </a:p>
          <a:p>
            <a:pPr marL="0" indent="0">
              <a:buNone/>
            </a:pPr>
            <a:r>
              <a:rPr lang="es-CL" sz="2600" b="1">
                <a:latin typeface="+mn-lt"/>
                <a:ea typeface="Calibri"/>
                <a:cs typeface="Calibri"/>
              </a:rPr>
              <a:t>Con potencia térmica mayor o igual a 50 </a:t>
            </a:r>
            <a:r>
              <a:rPr lang="es-CL" sz="2600" b="1" err="1">
                <a:latin typeface="+mn-lt"/>
                <a:ea typeface="Calibri"/>
                <a:cs typeface="Calibri"/>
              </a:rPr>
              <a:t>MWt</a:t>
            </a:r>
            <a:endParaRPr lang="es-CL" sz="2600" b="1" err="1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s-CL" sz="170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AD98DF0-3FB0-84FE-3A11-B1C3B2E99242}"/>
              </a:ext>
            </a:extLst>
          </p:cNvPr>
          <p:cNvSpPr txBox="1"/>
          <p:nvPr/>
        </p:nvSpPr>
        <p:spPr>
          <a:xfrm>
            <a:off x="1001809" y="5291271"/>
            <a:ext cx="10175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L">
                <a:latin typeface="Verdana" panose="020B0604030504040204" pitchFamily="34" charset="0"/>
                <a:ea typeface="Verdana" panose="020B0604030504040204" pitchFamily="34" charset="0"/>
              </a:rPr>
              <a:t>Termoeléctricas nuevas deben cumplir desde la fecha de inicio de su operación y las termoeléctricas existentes en un plazo de 3 años.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6414B77A-430E-03D8-EDA6-F057140617AA}"/>
              </a:ext>
            </a:extLst>
          </p:cNvPr>
          <p:cNvSpPr txBox="1">
            <a:spLocks/>
          </p:cNvSpPr>
          <p:nvPr/>
        </p:nvSpPr>
        <p:spPr>
          <a:xfrm>
            <a:off x="1347904" y="658289"/>
            <a:ext cx="9829800" cy="4609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rgbClr val="284A7C"/>
                </a:solidFill>
                <a:latin typeface="GOBCL-HEAVY" pitchFamily="2" charset="77"/>
                <a:ea typeface="+mj-ea"/>
                <a:cs typeface="+mj-cs"/>
              </a:defRPr>
            </a:lvl1pPr>
          </a:lstStyle>
          <a:p>
            <a:r>
              <a:rPr lang="es-ES" sz="3200">
                <a:latin typeface="+mn-lt"/>
              </a:rPr>
              <a:t>CONTROL DE EMISIONES DE FUENTES PUNTUALES </a:t>
            </a:r>
            <a:endParaRPr lang="es-CL" sz="3200">
              <a:latin typeface="+mn-lt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B558CB5-EC93-D8FE-A8A7-6228BF7B21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67" y="371478"/>
            <a:ext cx="615857" cy="61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9933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0ED21-D883-7492-884F-0A2C177A4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08;p26" title="Fondo PPT-1.png">
            <a:extLst>
              <a:ext uri="{FF2B5EF4-FFF2-40B4-BE49-F238E27FC236}">
                <a16:creationId xmlns:a16="http://schemas.microsoft.com/office/drawing/2014/main" id="{1BB6D189-7EA1-6EAC-ACE3-34B516A7318F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9E6FD917-539E-629C-F9A6-96CB1AFE324A}"/>
              </a:ext>
            </a:extLst>
          </p:cNvPr>
          <p:cNvSpPr txBox="1">
            <a:spLocks/>
          </p:cNvSpPr>
          <p:nvPr/>
        </p:nvSpPr>
        <p:spPr>
          <a:xfrm>
            <a:off x="1347904" y="658289"/>
            <a:ext cx="9829800" cy="4609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rgbClr val="284A7C"/>
                </a:solidFill>
                <a:latin typeface="GOBCL-HEAVY" pitchFamily="2" charset="77"/>
                <a:ea typeface="+mj-ea"/>
                <a:cs typeface="+mj-cs"/>
              </a:defRPr>
            </a:lvl1pPr>
          </a:lstStyle>
          <a:p>
            <a:r>
              <a:rPr lang="es-ES" sz="3200">
                <a:latin typeface="+mn-lt"/>
              </a:rPr>
              <a:t>CONTROL DE EMISIONES DE FUENTES PUNTUALES </a:t>
            </a:r>
            <a:endParaRPr lang="es-CL" sz="3200">
              <a:latin typeface="+mn-lt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DF26637-46FE-1EE3-9B2D-C81FDE811E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67" y="371478"/>
            <a:ext cx="615857" cy="6158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7F74A99-2830-E02F-0053-D417D9027B2A}"/>
              </a:ext>
            </a:extLst>
          </p:cNvPr>
          <p:cNvSpPr txBox="1"/>
          <p:nvPr/>
        </p:nvSpPr>
        <p:spPr>
          <a:xfrm>
            <a:off x="1012978" y="1318653"/>
            <a:ext cx="602973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>
                <a:ea typeface="Calibri"/>
                <a:cs typeface="Calibri"/>
              </a:rPr>
              <a:t>ACCIONES A LA FECHA 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414467-15E1-DF9F-BE3A-773AC9386CCA}"/>
              </a:ext>
            </a:extLst>
          </p:cNvPr>
          <p:cNvSpPr txBox="1"/>
          <p:nvPr/>
        </p:nvSpPr>
        <p:spPr>
          <a:xfrm>
            <a:off x="703553" y="1971261"/>
            <a:ext cx="10645182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just">
              <a:buFont typeface="Calibri"/>
              <a:buChar char="-"/>
            </a:pPr>
            <a:r>
              <a:rPr lang="en-US" err="1">
                <a:latin typeface="Verdana"/>
                <a:ea typeface="Verdana"/>
                <a:cs typeface="Calibri"/>
              </a:rPr>
              <a:t>Fiscalización</a:t>
            </a:r>
            <a:r>
              <a:rPr lang="en-US">
                <a:latin typeface="Verdana"/>
                <a:ea typeface="Verdana"/>
                <a:cs typeface="Calibri"/>
              </a:rPr>
              <a:t> de las </a:t>
            </a:r>
            <a:r>
              <a:rPr lang="en-US" err="1">
                <a:latin typeface="Verdana"/>
                <a:ea typeface="Verdana"/>
                <a:cs typeface="Calibri"/>
              </a:rPr>
              <a:t>fuentes</a:t>
            </a:r>
            <a:r>
              <a:rPr lang="en-US">
                <a:latin typeface="Verdana"/>
                <a:ea typeface="Verdana"/>
                <a:cs typeface="Calibri"/>
              </a:rPr>
              <a:t> </a:t>
            </a:r>
            <a:r>
              <a:rPr lang="en-US" err="1">
                <a:latin typeface="Verdana"/>
                <a:ea typeface="Verdana"/>
                <a:cs typeface="Calibri"/>
              </a:rPr>
              <a:t>industriales</a:t>
            </a:r>
            <a:r>
              <a:rPr lang="en-US">
                <a:latin typeface="Verdana"/>
                <a:ea typeface="Verdana"/>
                <a:cs typeface="Calibri"/>
              </a:rPr>
              <a:t> </a:t>
            </a:r>
            <a:r>
              <a:rPr lang="en-US" err="1">
                <a:latin typeface="Verdana"/>
                <a:ea typeface="Verdana"/>
                <a:cs typeface="Calibri"/>
              </a:rPr>
              <a:t>por</a:t>
            </a:r>
            <a:r>
              <a:rPr lang="en-US">
                <a:latin typeface="Verdana"/>
                <a:ea typeface="Verdana"/>
                <a:cs typeface="Calibri"/>
              </a:rPr>
              <a:t> </a:t>
            </a:r>
            <a:r>
              <a:rPr lang="en-US" err="1">
                <a:latin typeface="Verdana"/>
                <a:ea typeface="Verdana"/>
                <a:cs typeface="Calibri"/>
              </a:rPr>
              <a:t>parte</a:t>
            </a:r>
            <a:r>
              <a:rPr lang="en-US">
                <a:latin typeface="Verdana"/>
                <a:ea typeface="Verdana"/>
                <a:cs typeface="Calibri"/>
              </a:rPr>
              <a:t> de la SMA</a:t>
            </a:r>
            <a:endParaRPr lang="en-US"/>
          </a:p>
          <a:p>
            <a:pPr marL="285750" indent="-285750" algn="just">
              <a:buFont typeface="Calibri"/>
              <a:buChar char="-"/>
            </a:pPr>
            <a:endParaRPr lang="en-US">
              <a:latin typeface="Verdana"/>
              <a:ea typeface="Verdana"/>
              <a:cs typeface="Calibri"/>
            </a:endParaRPr>
          </a:p>
          <a:p>
            <a:pPr marL="285750" indent="-285750" algn="just">
              <a:buFont typeface="Calibri"/>
              <a:buChar char="-"/>
            </a:pPr>
            <a:r>
              <a:rPr lang="en-US">
                <a:latin typeface="Verdana"/>
                <a:ea typeface="Verdana"/>
                <a:cs typeface="Calibri"/>
              </a:rPr>
              <a:t>Las </a:t>
            </a:r>
            <a:r>
              <a:rPr lang="en-US" err="1">
                <a:latin typeface="Verdana"/>
                <a:ea typeface="Verdana"/>
                <a:cs typeface="Calibri"/>
              </a:rPr>
              <a:t>fuentes</a:t>
            </a:r>
            <a:r>
              <a:rPr lang="en-US">
                <a:latin typeface="Verdana"/>
                <a:ea typeface="Verdana"/>
                <a:cs typeface="Calibri"/>
              </a:rPr>
              <a:t> </a:t>
            </a:r>
            <a:r>
              <a:rPr lang="en-US" err="1">
                <a:latin typeface="Verdana"/>
                <a:ea typeface="Verdana"/>
                <a:cs typeface="Calibri"/>
              </a:rPr>
              <a:t>reguladas</a:t>
            </a:r>
            <a:r>
              <a:rPr lang="en-US">
                <a:latin typeface="Verdana"/>
                <a:ea typeface="Verdana"/>
                <a:cs typeface="Calibri"/>
              </a:rPr>
              <a:t> se </a:t>
            </a:r>
            <a:r>
              <a:rPr lang="en-US" err="1">
                <a:latin typeface="Verdana"/>
                <a:ea typeface="Verdana"/>
                <a:cs typeface="Calibri"/>
              </a:rPr>
              <a:t>encuentran</a:t>
            </a:r>
            <a:r>
              <a:rPr lang="en-US">
                <a:latin typeface="Verdana"/>
                <a:ea typeface="Verdana"/>
                <a:cs typeface="Calibri"/>
              </a:rPr>
              <a:t> </a:t>
            </a:r>
            <a:r>
              <a:rPr lang="en-US" err="1">
                <a:latin typeface="Verdana"/>
                <a:ea typeface="Verdana"/>
                <a:cs typeface="+mn-lt"/>
              </a:rPr>
              <a:t>implementando</a:t>
            </a:r>
            <a:r>
              <a:rPr lang="en-US">
                <a:latin typeface="Verdana"/>
                <a:ea typeface="Verdana"/>
                <a:cs typeface="Calibri"/>
              </a:rPr>
              <a:t> </a:t>
            </a:r>
            <a:r>
              <a:rPr lang="en-US">
                <a:latin typeface="Verdana"/>
                <a:ea typeface="Verdana"/>
                <a:cs typeface="+mn-lt"/>
              </a:rPr>
              <a:t>y </a:t>
            </a:r>
            <a:r>
              <a:rPr lang="en-US" err="1">
                <a:latin typeface="Verdana"/>
                <a:ea typeface="Verdana"/>
                <a:cs typeface="+mn-lt"/>
              </a:rPr>
              <a:t>validando</a:t>
            </a:r>
            <a:r>
              <a:rPr lang="en-US">
                <a:latin typeface="Verdana"/>
                <a:ea typeface="Verdana"/>
                <a:cs typeface="+mn-lt"/>
              </a:rPr>
              <a:t> un </a:t>
            </a:r>
            <a:r>
              <a:rPr lang="en-US" err="1">
                <a:latin typeface="Verdana"/>
                <a:ea typeface="Verdana"/>
                <a:cs typeface="+mn-lt"/>
              </a:rPr>
              <a:t>sistema</a:t>
            </a:r>
            <a:r>
              <a:rPr lang="en-US">
                <a:latin typeface="Verdana"/>
                <a:ea typeface="Verdana"/>
                <a:cs typeface="+mn-lt"/>
              </a:rPr>
              <a:t> de </a:t>
            </a:r>
            <a:r>
              <a:rPr lang="en-US" err="1">
                <a:latin typeface="Verdana"/>
                <a:ea typeface="Verdana"/>
                <a:cs typeface="+mn-lt"/>
              </a:rPr>
              <a:t>monitoreo</a:t>
            </a:r>
            <a:r>
              <a:rPr lang="en-US">
                <a:latin typeface="Verdana"/>
                <a:ea typeface="Verdana"/>
                <a:cs typeface="+mn-lt"/>
              </a:rPr>
              <a:t> continuo de </a:t>
            </a:r>
            <a:r>
              <a:rPr lang="en-US" err="1">
                <a:latin typeface="Verdana"/>
                <a:ea typeface="Verdana"/>
                <a:cs typeface="+mn-lt"/>
              </a:rPr>
              <a:t>emisiones</a:t>
            </a:r>
            <a:r>
              <a:rPr lang="en-US">
                <a:latin typeface="Verdana"/>
                <a:ea typeface="Verdana"/>
                <a:cs typeface="+mn-lt"/>
              </a:rPr>
              <a:t> de MP, NOx y SO2 </a:t>
            </a:r>
          </a:p>
          <a:p>
            <a:pPr marL="285750" indent="-285750" algn="just">
              <a:buFont typeface="Calibri"/>
              <a:buChar char="-"/>
            </a:pPr>
            <a:endParaRPr lang="en-US">
              <a:latin typeface="Verdana"/>
              <a:ea typeface="Verdana"/>
              <a:cs typeface="Calibri"/>
            </a:endParaRPr>
          </a:p>
          <a:p>
            <a:pPr marL="285750" indent="-285750" algn="just">
              <a:buFont typeface="Calibri"/>
              <a:buChar char="-"/>
            </a:pPr>
            <a:r>
              <a:rPr lang="en-US">
                <a:latin typeface="Verdana"/>
                <a:ea typeface="Verdana"/>
                <a:cs typeface="+mn-lt"/>
              </a:rPr>
              <a:t>LA SEREMI del Medio </a:t>
            </a:r>
            <a:r>
              <a:rPr lang="en-US" err="1">
                <a:latin typeface="Verdana"/>
                <a:ea typeface="Verdana"/>
                <a:cs typeface="+mn-lt"/>
              </a:rPr>
              <a:t>Ambiente</a:t>
            </a:r>
            <a:r>
              <a:rPr lang="en-US">
                <a:latin typeface="Verdana"/>
                <a:ea typeface="Verdana"/>
                <a:cs typeface="+mn-lt"/>
              </a:rPr>
              <a:t> </a:t>
            </a:r>
            <a:r>
              <a:rPr lang="en-US" err="1">
                <a:latin typeface="Verdana"/>
                <a:ea typeface="Verdana"/>
                <a:cs typeface="+mn-lt"/>
              </a:rPr>
              <a:t>elaboró</a:t>
            </a:r>
            <a:r>
              <a:rPr lang="en-US">
                <a:latin typeface="Verdana"/>
                <a:ea typeface="Verdana"/>
                <a:cs typeface="+mn-lt"/>
              </a:rPr>
              <a:t> un </a:t>
            </a:r>
            <a:r>
              <a:rPr lang="en-US" err="1">
                <a:latin typeface="Verdana"/>
                <a:ea typeface="Verdana"/>
                <a:cs typeface="+mn-lt"/>
              </a:rPr>
              <a:t>informe</a:t>
            </a:r>
            <a:r>
              <a:rPr lang="en-US">
                <a:latin typeface="Verdana"/>
                <a:ea typeface="Verdana"/>
                <a:cs typeface="+mn-lt"/>
              </a:rPr>
              <a:t> de </a:t>
            </a:r>
            <a:r>
              <a:rPr lang="en-US" err="1">
                <a:latin typeface="Verdana"/>
                <a:ea typeface="Verdana"/>
                <a:cs typeface="+mn-lt"/>
              </a:rPr>
              <a:t>inventario</a:t>
            </a:r>
            <a:r>
              <a:rPr lang="en-US">
                <a:latin typeface="Verdana"/>
                <a:ea typeface="Verdana"/>
                <a:cs typeface="+mn-lt"/>
              </a:rPr>
              <a:t> de </a:t>
            </a:r>
            <a:r>
              <a:rPr lang="en-US" err="1">
                <a:latin typeface="Verdana"/>
                <a:ea typeface="Verdana"/>
                <a:cs typeface="+mn-lt"/>
              </a:rPr>
              <a:t>emisiones</a:t>
            </a:r>
            <a:r>
              <a:rPr lang="en-US">
                <a:latin typeface="Verdana"/>
                <a:ea typeface="Verdana"/>
                <a:cs typeface="+mn-lt"/>
              </a:rPr>
              <a:t> de material </a:t>
            </a:r>
            <a:r>
              <a:rPr lang="en-US" err="1">
                <a:latin typeface="Verdana"/>
                <a:ea typeface="Verdana"/>
                <a:cs typeface="+mn-lt"/>
              </a:rPr>
              <a:t>particulado</a:t>
            </a:r>
            <a:r>
              <a:rPr lang="en-US">
                <a:latin typeface="Verdana"/>
                <a:ea typeface="Verdana"/>
                <a:cs typeface="+mn-lt"/>
              </a:rPr>
              <a:t> y </a:t>
            </a:r>
            <a:r>
              <a:rPr lang="en-US" err="1">
                <a:latin typeface="Verdana"/>
                <a:ea typeface="Verdana"/>
                <a:cs typeface="+mn-lt"/>
              </a:rPr>
              <a:t>otros</a:t>
            </a:r>
            <a:r>
              <a:rPr lang="en-US">
                <a:latin typeface="Verdana"/>
                <a:ea typeface="Verdana"/>
                <a:cs typeface="+mn-lt"/>
              </a:rPr>
              <a:t> </a:t>
            </a:r>
            <a:r>
              <a:rPr lang="en-US" err="1">
                <a:latin typeface="Verdana"/>
                <a:ea typeface="Verdana"/>
                <a:cs typeface="+mn-lt"/>
              </a:rPr>
              <a:t>contaminantes</a:t>
            </a:r>
            <a:r>
              <a:rPr lang="en-US">
                <a:latin typeface="Verdana"/>
                <a:ea typeface="Verdana"/>
                <a:cs typeface="+mn-lt"/>
              </a:rPr>
              <a:t> , </a:t>
            </a:r>
            <a:r>
              <a:rPr lang="en-US" err="1">
                <a:latin typeface="Verdana"/>
                <a:ea typeface="Verdana"/>
                <a:cs typeface="+mn-lt"/>
              </a:rPr>
              <a:t>correspondiente</a:t>
            </a:r>
            <a:r>
              <a:rPr lang="en-US">
                <a:latin typeface="Verdana"/>
                <a:ea typeface="Verdana"/>
                <a:cs typeface="+mn-lt"/>
              </a:rPr>
              <a:t> al </a:t>
            </a:r>
            <a:r>
              <a:rPr lang="en-US" err="1">
                <a:latin typeface="Verdana"/>
                <a:ea typeface="Verdana"/>
                <a:cs typeface="+mn-lt"/>
              </a:rPr>
              <a:t>año</a:t>
            </a:r>
            <a:r>
              <a:rPr lang="en-US">
                <a:latin typeface="Verdana"/>
                <a:ea typeface="Verdana"/>
                <a:cs typeface="+mn-lt"/>
              </a:rPr>
              <a:t> 2025, disponible </a:t>
            </a:r>
            <a:r>
              <a:rPr lang="en-US" err="1">
                <a:latin typeface="Verdana"/>
                <a:ea typeface="Verdana"/>
                <a:cs typeface="+mn-lt"/>
              </a:rPr>
              <a:t>en</a:t>
            </a:r>
            <a:r>
              <a:rPr lang="en-US">
                <a:latin typeface="Verdana"/>
                <a:ea typeface="Verdana"/>
                <a:cs typeface="+mn-lt"/>
              </a:rPr>
              <a:t> : </a:t>
            </a:r>
            <a:r>
              <a:rPr lang="en-US">
                <a:latin typeface="Verdana"/>
                <a:ea typeface="Verdana"/>
                <a:cs typeface="+mn-lt"/>
                <a:hlinkClick r:id="rId4"/>
              </a:rPr>
              <a:t>https://ppda.mma.gob.cl/wp-content/uploads/2026/07/Informe-Emisiones-PPDA-DS-18-2023-MMA-julio-2026.pdf</a:t>
            </a:r>
            <a:endParaRPr lang="en-US">
              <a:latin typeface="Verdana"/>
              <a:ea typeface="Verdana"/>
              <a:cs typeface="+mn-lt"/>
            </a:endParaRPr>
          </a:p>
          <a:p>
            <a:pPr marL="285750" indent="-285750">
              <a:buFont typeface="Calibri"/>
              <a:buChar char="-"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67343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08;p26" title="Fondo PPT-1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FC02118-AED2-E4D4-FA4A-BA6807C8B8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66" y="374568"/>
            <a:ext cx="667414" cy="667414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705181" y="672650"/>
            <a:ext cx="8061118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ES" sz="3200" b="1">
                <a:solidFill>
                  <a:srgbClr val="284A7C"/>
                </a:solidFill>
                <a:ea typeface="+mj-ea"/>
                <a:cs typeface="+mj-cs"/>
              </a:rPr>
              <a:t>CONTROL DE EMISIONES DE FAENAS MINERAS</a:t>
            </a:r>
            <a:endParaRPr lang="es-CL" sz="3200" b="1">
              <a:solidFill>
                <a:srgbClr val="284A7C"/>
              </a:solidFill>
              <a:ea typeface="+mj-ea"/>
              <a:cs typeface="+mj-cs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692684" y="2022928"/>
            <a:ext cx="9804628" cy="332610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ES">
                <a:latin typeface="Verdana"/>
                <a:ea typeface="Verdana"/>
              </a:rPr>
              <a:t>Sistemas de control de emisiones de polvo con </a:t>
            </a:r>
            <a:r>
              <a:rPr lang="es-ES" b="1">
                <a:latin typeface="Verdana"/>
                <a:ea typeface="Verdana"/>
              </a:rPr>
              <a:t>acreditación de eficiencia </a:t>
            </a:r>
            <a:endParaRPr lang="es-CL" b="1">
              <a:latin typeface="Verdana"/>
              <a:ea typeface="Verdana"/>
            </a:endParaRP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CL" b="1">
                <a:latin typeface="Verdana"/>
                <a:ea typeface="Verdana"/>
              </a:rPr>
              <a:t>Sistema de captación de polvo </a:t>
            </a:r>
            <a:r>
              <a:rPr lang="es-CL">
                <a:latin typeface="Verdana"/>
                <a:ea typeface="Verdana"/>
              </a:rPr>
              <a:t>en las correas transportadoras, transferencia o de descarga.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CL">
                <a:latin typeface="Verdana"/>
                <a:ea typeface="Verdana"/>
              </a:rPr>
              <a:t>Transporte de material en </a:t>
            </a:r>
            <a:r>
              <a:rPr lang="es-CL" b="1">
                <a:latin typeface="Verdana"/>
                <a:ea typeface="Verdana"/>
              </a:rPr>
              <a:t>vehículos acondicionados.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CL">
                <a:latin typeface="Verdana"/>
                <a:ea typeface="Verdana"/>
              </a:rPr>
              <a:t>Los caminos de circulación de las instalaciones </a:t>
            </a:r>
            <a:r>
              <a:rPr lang="es-CL" b="1">
                <a:latin typeface="Verdana"/>
                <a:ea typeface="Verdana"/>
              </a:rPr>
              <a:t>deberán mantenerse estabilizados.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CL">
                <a:latin typeface="Verdana"/>
                <a:ea typeface="Verdana"/>
              </a:rPr>
              <a:t>Sistema de </a:t>
            </a:r>
            <a:r>
              <a:rPr lang="es-CL" b="1">
                <a:latin typeface="Verdana"/>
                <a:ea typeface="Verdana"/>
              </a:rPr>
              <a:t>limpieza de ruedas y tolvas de camiones.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CL">
                <a:latin typeface="Verdana"/>
                <a:ea typeface="Verdana"/>
              </a:rPr>
              <a:t>Generación de emisiones de polvo a menos de 500 metros </a:t>
            </a:r>
            <a:r>
              <a:rPr lang="es-CL" b="1">
                <a:latin typeface="Verdana"/>
                <a:ea typeface="Verdana"/>
              </a:rPr>
              <a:t>barrera cortaviento, estabilizadores u otro sistema de control de polvo.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CL">
                <a:latin typeface="Verdana"/>
                <a:ea typeface="Verdana"/>
              </a:rPr>
              <a:t>Implementar un </a:t>
            </a:r>
            <a:r>
              <a:rPr lang="es-CL" b="1">
                <a:latin typeface="Verdana"/>
                <a:ea typeface="Verdana"/>
              </a:rPr>
              <a:t>plan operacional con acciones y medidas durante tronaduras.</a:t>
            </a:r>
            <a:endParaRPr lang="es-CL" b="1">
              <a:solidFill>
                <a:srgbClr val="284A7C"/>
              </a:solidFill>
              <a:latin typeface="Verdana"/>
              <a:ea typeface="Verdana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037669" y="1396441"/>
            <a:ext cx="87905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L" sz="2400" b="1"/>
              <a:t>REGULACIÓN ASOCIADA A FAENAS MINERAS NUEVAS Y EXISTENTES</a:t>
            </a:r>
            <a:endParaRPr lang="es-CL" sz="2400"/>
          </a:p>
        </p:txBody>
      </p:sp>
    </p:spTree>
    <p:extLst>
      <p:ext uri="{BB962C8B-B14F-4D97-AF65-F5344CB8AC3E}">
        <p14:creationId xmlns:p14="http://schemas.microsoft.com/office/powerpoint/2010/main" val="24782116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FC02118-AED2-E4D4-FA4A-BA6807C8B8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66" y="374568"/>
            <a:ext cx="667414" cy="667414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852193" y="506451"/>
            <a:ext cx="8061118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ES" sz="3200" b="1">
                <a:solidFill>
                  <a:srgbClr val="284A7C"/>
                </a:solidFill>
                <a:ea typeface="+mj-ea"/>
                <a:cs typeface="+mj-cs"/>
              </a:rPr>
              <a:t>CONTROL DE EMISIONES DE FAENAS MINERAS</a:t>
            </a:r>
            <a:endParaRPr lang="es-CL" sz="3200" b="1">
              <a:solidFill>
                <a:srgbClr val="284A7C"/>
              </a:solidFill>
              <a:ea typeface="+mj-ea"/>
              <a:cs typeface="+mj-cs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232180" y="1301017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L" b="1"/>
              <a:t>ACCIONES A LA FECHA </a:t>
            </a:r>
            <a:endParaRPr lang="es-CL"/>
          </a:p>
        </p:txBody>
      </p:sp>
      <p:sp>
        <p:nvSpPr>
          <p:cNvPr id="8" name="CuadroTexto 7"/>
          <p:cNvSpPr txBox="1"/>
          <p:nvPr/>
        </p:nvSpPr>
        <p:spPr>
          <a:xfrm>
            <a:off x="898473" y="1929384"/>
            <a:ext cx="10129191" cy="303660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ES">
                <a:latin typeface="Verdana"/>
                <a:ea typeface="Verdana"/>
              </a:rPr>
              <a:t>Elaboración de Resolución Exenta 8764 de fecha 03 de diciembre de 2026 Aprueba “Contenidos, Mínimos del Plan Operacional de Tronaduras” para Faenas Mineras clasificadas A, B o C en el marco del Art. N°29 del D.S. </a:t>
            </a:r>
            <a:r>
              <a:rPr lang="es-ES" err="1">
                <a:latin typeface="Verdana"/>
                <a:ea typeface="Verdana"/>
              </a:rPr>
              <a:t>N°</a:t>
            </a:r>
            <a:r>
              <a:rPr lang="es-ES">
                <a:latin typeface="Verdana"/>
                <a:ea typeface="Verdana"/>
              </a:rPr>
              <a:t> 18/2023 (PPDA para la Provincia de Quillota y comunas de Catemu, </a:t>
            </a:r>
            <a:r>
              <a:rPr lang="es-ES" err="1">
                <a:latin typeface="Verdana"/>
                <a:ea typeface="Verdana"/>
              </a:rPr>
              <a:t>Panquehue</a:t>
            </a:r>
            <a:r>
              <a:rPr lang="es-ES">
                <a:latin typeface="Verdana"/>
                <a:ea typeface="Verdana"/>
              </a:rPr>
              <a:t> y Llay-Llay).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ES">
                <a:latin typeface="Verdana"/>
                <a:ea typeface="Verdana"/>
              </a:rPr>
              <a:t>Revisión de POT cantera Ñilhue y Mina el Soldado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ES">
                <a:latin typeface="Verdana"/>
                <a:ea typeface="Verdana"/>
              </a:rPr>
              <a:t>Elaboración de inventario de emisiones que incluyen faenas mineras, disponible en </a:t>
            </a:r>
            <a:r>
              <a:rPr lang="es-ES">
                <a:latin typeface="Verdana"/>
                <a:ea typeface="Verdana"/>
                <a:cs typeface="+mn-lt"/>
                <a:hlinkClick r:id="rId3"/>
              </a:rPr>
              <a:t>https://ppda.mma.gob.cl/wp-content/uploads/2026/07/Informe-Emisiones-PPDA-DS-18-2023-MMA-julio-2026.pdf</a:t>
            </a:r>
            <a:endParaRPr lang="es-ES">
              <a:latin typeface="Verdana"/>
              <a:ea typeface="Verdana"/>
              <a:cs typeface="Calibri"/>
            </a:endParaRP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ES">
                <a:latin typeface="Verdana"/>
                <a:ea typeface="Verdana"/>
              </a:rPr>
              <a:t>SERNAGEOMIN, remitió catastro de instalaciones mineras con categoría A, B, y C </a:t>
            </a:r>
            <a:endParaRPr lang="es-ES">
              <a:latin typeface="Verdana"/>
              <a:ea typeface="Verdana"/>
              <a:cs typeface="Calibri"/>
            </a:endParaRPr>
          </a:p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920857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622036" y="1670755"/>
            <a:ext cx="9770315" cy="367177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endParaRPr lang="es-CL" sz="2000" b="1">
              <a:latin typeface="Verdana"/>
              <a:ea typeface="Verdana" panose="020B0604030504040204" pitchFamily="34" charset="0"/>
            </a:endParaRP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CL" sz="2000" b="1">
                <a:latin typeface="Verdana"/>
                <a:ea typeface="Verdana"/>
              </a:rPr>
              <a:t>Prohibición del uso de fuego para quemar desechos agrícolas y forestales</a:t>
            </a:r>
            <a:r>
              <a:rPr lang="es-CL" sz="2000">
                <a:latin typeface="Verdana"/>
                <a:ea typeface="Verdana"/>
              </a:rPr>
              <a:t>.</a:t>
            </a:r>
            <a:endParaRPr lang="es-CL" sz="2000">
              <a:latin typeface="Verdana"/>
              <a:ea typeface="Verdana"/>
              <a:cs typeface="Calibri"/>
            </a:endParaRP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CL" sz="2000" b="1">
                <a:latin typeface="Verdana"/>
                <a:ea typeface="Verdana"/>
              </a:rPr>
              <a:t>Prohibición de quemas en el área urbana</a:t>
            </a:r>
            <a:r>
              <a:rPr lang="es-CL" sz="2000">
                <a:latin typeface="Verdana"/>
                <a:ea typeface="Verdana"/>
              </a:rPr>
              <a:t>, vía pública o recintos domiciliarios.</a:t>
            </a:r>
            <a:endParaRPr lang="es-CL" sz="2000">
              <a:latin typeface="Verdana"/>
              <a:ea typeface="Verdana"/>
              <a:cs typeface="Calibri"/>
            </a:endParaRP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CL" sz="2000" b="1">
                <a:latin typeface="Verdana"/>
                <a:ea typeface="Verdana"/>
              </a:rPr>
              <a:t>Prohibición de control de heladas </a:t>
            </a:r>
            <a:r>
              <a:rPr lang="es-CL" sz="2000">
                <a:latin typeface="Verdana"/>
                <a:ea typeface="Verdana"/>
              </a:rPr>
              <a:t>mediante la quema libre residuos.</a:t>
            </a:r>
            <a:endParaRPr lang="es-CL" sz="2000">
              <a:latin typeface="Verdana"/>
              <a:ea typeface="Verdana"/>
              <a:cs typeface="Calibri"/>
            </a:endParaRP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CL" sz="2000" b="1">
                <a:latin typeface="Verdana"/>
                <a:ea typeface="Verdana"/>
              </a:rPr>
              <a:t>Plan de disposición de residuos agrícola </a:t>
            </a:r>
            <a:r>
              <a:rPr lang="es-CL" sz="2000">
                <a:latin typeface="Verdana"/>
                <a:ea typeface="Verdana"/>
              </a:rPr>
              <a:t>como envases de agroquímicos, plásticos de invernaderos, entre otro.</a:t>
            </a:r>
            <a:endParaRPr lang="es-CL" sz="2000">
              <a:latin typeface="Verdana"/>
              <a:ea typeface="Verdana"/>
              <a:cs typeface="Calibri"/>
            </a:endParaRP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CL" sz="2000">
                <a:latin typeface="Verdana"/>
                <a:ea typeface="Verdana"/>
              </a:rPr>
              <a:t>SAG y CONAF de la Región de Valparaíso, realizarán anualmente un </a:t>
            </a:r>
            <a:r>
              <a:rPr lang="es-CL" sz="2000" b="1">
                <a:latin typeface="Verdana"/>
                <a:ea typeface="Verdana"/>
              </a:rPr>
              <a:t>plan de educación y difusión de alternativa al uso de fuego</a:t>
            </a:r>
            <a:r>
              <a:rPr lang="es-CL" sz="2000">
                <a:latin typeface="Verdana"/>
                <a:ea typeface="Verdana"/>
              </a:rPr>
              <a:t>.</a:t>
            </a:r>
          </a:p>
          <a:p>
            <a:pPr algn="just"/>
            <a:endParaRPr lang="es-CL" sz="20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678F1AE5-2C67-7EE9-27CE-6364647B22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9474" y="854310"/>
            <a:ext cx="8942877" cy="811640"/>
          </a:xfrm>
        </p:spPr>
        <p:txBody>
          <a:bodyPr>
            <a:noAutofit/>
          </a:bodyPr>
          <a:lstStyle/>
          <a:p>
            <a:r>
              <a:rPr lang="es-ES" sz="3200" b="1">
                <a:solidFill>
                  <a:srgbClr val="284A7C"/>
                </a:solidFill>
                <a:latin typeface="+mn-lt"/>
                <a:ea typeface="+mj-ea"/>
                <a:cs typeface="+mj-cs"/>
              </a:rPr>
              <a:t>CONTROL DE EMISIONES DE QUEMAS AGRÍCOLAS Y FORESTALES</a:t>
            </a:r>
            <a:endParaRPr lang="es-CL" sz="3200" b="1">
              <a:solidFill>
                <a:srgbClr val="284A7C"/>
              </a:solidFill>
              <a:latin typeface="+mn-lt"/>
              <a:ea typeface="+mj-ea"/>
              <a:cs typeface="+mj-cs"/>
            </a:endParaRPr>
          </a:p>
        </p:txBody>
      </p:sp>
      <p:pic>
        <p:nvPicPr>
          <p:cNvPr id="5" name="Imagen 4" descr="Patrón de fondo&#10;&#10;Descripción generada automáticamente con confianza media">
            <a:extLst>
              <a:ext uri="{FF2B5EF4-FFF2-40B4-BE49-F238E27FC236}">
                <a16:creationId xmlns:a16="http://schemas.microsoft.com/office/drawing/2014/main" id="{B92BEE73-2C83-8A12-12E5-7E060024EB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36" y="629530"/>
            <a:ext cx="667414" cy="667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8985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08;p26" title="Fondo PPT-1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ángulo 3"/>
          <p:cNvSpPr/>
          <p:nvPr/>
        </p:nvSpPr>
        <p:spPr>
          <a:xfrm>
            <a:off x="1289450" y="661960"/>
            <a:ext cx="102594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>
                <a:solidFill>
                  <a:srgbClr val="284A7C"/>
                </a:solidFill>
              </a:rPr>
              <a:t>CONTROL DE EMISIONES DE QUEMAS AGRÍCOLAS Y FORESTALES</a:t>
            </a:r>
            <a:endParaRPr lang="es-CL" sz="3200"/>
          </a:p>
        </p:txBody>
      </p:sp>
      <p:pic>
        <p:nvPicPr>
          <p:cNvPr id="7" name="Imagen 6" descr="Patrón de fondo&#10;&#10;Descripción generada automáticamente con confianza media">
            <a:extLst>
              <a:ext uri="{FF2B5EF4-FFF2-40B4-BE49-F238E27FC236}">
                <a16:creationId xmlns:a16="http://schemas.microsoft.com/office/drawing/2014/main" id="{B92BEE73-2C83-8A12-12E5-7E060024EB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60" y="328253"/>
            <a:ext cx="667414" cy="667414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850538" y="1955187"/>
            <a:ext cx="8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/>
              <a:t>ACCIONES A LA FECHA</a:t>
            </a:r>
          </a:p>
          <a:p>
            <a:endParaRPr lang="es-ES" b="1"/>
          </a:p>
        </p:txBody>
      </p:sp>
      <p:sp>
        <p:nvSpPr>
          <p:cNvPr id="6" name="Rectángulo 5"/>
          <p:cNvSpPr/>
          <p:nvPr/>
        </p:nvSpPr>
        <p:spPr>
          <a:xfrm>
            <a:off x="850538" y="2494361"/>
            <a:ext cx="10149694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>
                <a:latin typeface="Verdana"/>
                <a:ea typeface="Verdana"/>
              </a:rPr>
              <a:t>Seremi de Agricultura organiza seminario de difusión D.S 18-2023 , junio 2026</a:t>
            </a:r>
            <a:endParaRPr lang="es-CL">
              <a:latin typeface="Verdana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8639850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08;p26" title="Fondo PPT-1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ángulo 1"/>
          <p:cNvSpPr/>
          <p:nvPr/>
        </p:nvSpPr>
        <p:spPr>
          <a:xfrm>
            <a:off x="1429512" y="750110"/>
            <a:ext cx="94792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>
                <a:solidFill>
                  <a:srgbClr val="284A7C"/>
                </a:solidFill>
              </a:rPr>
              <a:t>CONTROL DE EMISIONES DE PLANTAS DE EXTRACCIÓN DE ÁRIDOS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054286" y="1982776"/>
            <a:ext cx="9196138" cy="39188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lvl="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CL">
                <a:latin typeface="Verdana"/>
                <a:ea typeface="Verdana"/>
              </a:rPr>
              <a:t>Sistemas de </a:t>
            </a:r>
            <a:r>
              <a:rPr lang="es-CL" b="1">
                <a:latin typeface="Verdana"/>
                <a:ea typeface="Verdana"/>
              </a:rPr>
              <a:t>captación de polvo.</a:t>
            </a:r>
          </a:p>
          <a:p>
            <a:pPr marL="285750" lvl="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CL" b="1">
                <a:latin typeface="Verdana"/>
                <a:ea typeface="Verdana"/>
              </a:rPr>
              <a:t>Humectar o utilizar barreras cortaviento.</a:t>
            </a:r>
          </a:p>
          <a:p>
            <a:pPr marL="285750" lvl="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CL" b="1">
                <a:latin typeface="Verdana"/>
                <a:ea typeface="Verdana"/>
              </a:rPr>
              <a:t>Transporte en vehículos acondicionados y bajo 10 cm </a:t>
            </a:r>
            <a:r>
              <a:rPr lang="es-CL">
                <a:latin typeface="Verdana"/>
                <a:ea typeface="Verdana"/>
              </a:rPr>
              <a:t>del límite de la tolva.</a:t>
            </a:r>
          </a:p>
          <a:p>
            <a:pPr marL="285750" lvl="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CL" b="1">
                <a:latin typeface="Verdana"/>
                <a:ea typeface="Verdana"/>
              </a:rPr>
              <a:t>Barrera cortaviento</a:t>
            </a:r>
            <a:r>
              <a:rPr lang="es-CL">
                <a:latin typeface="Verdana"/>
                <a:ea typeface="Verdana"/>
              </a:rPr>
              <a:t>, en todo el perímetro de las plantas de áridos.</a:t>
            </a:r>
          </a:p>
          <a:p>
            <a:pPr marL="285750" lvl="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CL">
                <a:latin typeface="Verdana"/>
                <a:ea typeface="Verdana"/>
              </a:rPr>
              <a:t>Los caminos en las instalaciones </a:t>
            </a:r>
            <a:r>
              <a:rPr lang="es-CL" b="1">
                <a:latin typeface="Verdana"/>
                <a:ea typeface="Verdana"/>
              </a:rPr>
              <a:t>estabilizados y/o humectarse, o aplicar supresores de polvo.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CL">
                <a:latin typeface="Verdana"/>
                <a:ea typeface="Verdana"/>
              </a:rPr>
              <a:t>Elaborar una </a:t>
            </a:r>
            <a:r>
              <a:rPr lang="es-CL" b="1">
                <a:latin typeface="Verdana"/>
                <a:ea typeface="Verdana"/>
              </a:rPr>
              <a:t>Ordenanza Municipal</a:t>
            </a:r>
            <a:r>
              <a:rPr lang="es-CL">
                <a:latin typeface="Verdana"/>
                <a:ea typeface="Verdana"/>
              </a:rPr>
              <a:t>, para la regulación de extracción de áridos.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CL">
                <a:latin typeface="Verdana"/>
                <a:ea typeface="Verdana"/>
              </a:rPr>
              <a:t>Elaborar un </a:t>
            </a:r>
            <a:r>
              <a:rPr lang="es-CL" b="1">
                <a:latin typeface="Verdana"/>
                <a:ea typeface="Verdana"/>
              </a:rPr>
              <a:t>catastro de las plantas de extracción</a:t>
            </a:r>
            <a:r>
              <a:rPr lang="es-CL">
                <a:latin typeface="Verdana"/>
                <a:ea typeface="Verdana"/>
              </a:rPr>
              <a:t>  y programa de fiscalización.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CL" b="1">
                <a:latin typeface="Verdana"/>
                <a:ea typeface="Verdana"/>
              </a:rPr>
              <a:t>Programa de fiscalización a terrenos fiscales </a:t>
            </a:r>
            <a:r>
              <a:rPr lang="es-CL">
                <a:latin typeface="Verdana"/>
                <a:ea typeface="Verdana"/>
              </a:rPr>
              <a:t>para desalojo de las plantas de extracción de áridos ilegales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5CA139DA-0AFE-7FEF-518D-920348E6B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04" y="356553"/>
            <a:ext cx="951738" cy="95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99305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08;p26" title="Fondo PPT-1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ángulo 1"/>
          <p:cNvSpPr/>
          <p:nvPr/>
        </p:nvSpPr>
        <p:spPr>
          <a:xfrm>
            <a:off x="1429512" y="750110"/>
            <a:ext cx="94792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>
                <a:solidFill>
                  <a:srgbClr val="284A7C"/>
                </a:solidFill>
              </a:rPr>
              <a:t>CONTROL DE EMISIONES DE PLANTAS DE EXTRACCIÓN DE ÁRIDOS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5CA139DA-0AFE-7FEF-518D-920348E6B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04" y="356553"/>
            <a:ext cx="951738" cy="95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1347216" y="1503223"/>
            <a:ext cx="23628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L" b="1"/>
              <a:t>ACCIONES A LA FECHA </a:t>
            </a:r>
            <a:endParaRPr lang="es-CL"/>
          </a:p>
        </p:txBody>
      </p:sp>
      <p:sp>
        <p:nvSpPr>
          <p:cNvPr id="5" name="Rectángulo 4"/>
          <p:cNvSpPr/>
          <p:nvPr/>
        </p:nvSpPr>
        <p:spPr>
          <a:xfrm>
            <a:off x="1273742" y="2164003"/>
            <a:ext cx="9443026" cy="286232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dirty="0">
                <a:latin typeface="Verdana"/>
                <a:ea typeface="Verdana"/>
              </a:rPr>
              <a:t>Se remite Ordinario </a:t>
            </a:r>
            <a:r>
              <a:rPr lang="es-ES">
                <a:latin typeface="Verdana"/>
                <a:ea typeface="Verdana"/>
              </a:rPr>
              <a:t>4790-2026</a:t>
            </a:r>
            <a:r>
              <a:rPr lang="es-ES" dirty="0">
                <a:latin typeface="Verdana"/>
                <a:ea typeface="Verdana"/>
              </a:rPr>
              <a:t> el cual remite propuesta borrado de </a:t>
            </a:r>
            <a:r>
              <a:rPr lang="es-CL" b="1" dirty="0">
                <a:latin typeface="Verdana"/>
                <a:ea typeface="Verdana"/>
              </a:rPr>
              <a:t>ORDENANZA MUNICIPAL SOBRE EXTRACCIÓN, PROCESAMIENTO Y MANEJO DE ÁRIDOS, CON ÉNFASIS EN EL CONTROL DE EMISIONES ATMOSFÉRICAS, EN LA COMUNA DE …</a:t>
            </a:r>
            <a:endParaRPr lang="es-ES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L" b="1">
              <a:latin typeface="Verdana"/>
              <a:ea typeface="Verdana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>
                <a:latin typeface="Verdana"/>
                <a:ea typeface="Verdana"/>
              </a:rPr>
              <a:t>SEREMI de salud remite catastro de las plantas de extracción, procesamiento o manejo de áridos, que ascienden a 36 en la zona del plan.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L" b="1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ES"/>
          </a:p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42101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08;p26" title="Fondo PPT-1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25FD2D3-50E2-BB65-6A6A-2F6BD4947A44}"/>
              </a:ext>
            </a:extLst>
          </p:cNvPr>
          <p:cNvSpPr txBox="1">
            <a:spLocks/>
          </p:cNvSpPr>
          <p:nvPr/>
        </p:nvSpPr>
        <p:spPr>
          <a:xfrm>
            <a:off x="1418042" y="1782090"/>
            <a:ext cx="9355916" cy="204264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284A7C"/>
                </a:solidFill>
                <a:latin typeface="GOBCL-HEAVY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es-ES">
                <a:latin typeface="+mn-lt"/>
              </a:rPr>
              <a:t>Antecedentes y Contexto</a:t>
            </a:r>
            <a:endParaRPr lang="es-CL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971702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08;p26" title="Fondo PPT-1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19FDDB-4B39-C26F-9BDB-18EAE69B4530}"/>
              </a:ext>
            </a:extLst>
          </p:cNvPr>
          <p:cNvSpPr txBox="1">
            <a:spLocks/>
          </p:cNvSpPr>
          <p:nvPr/>
        </p:nvSpPr>
        <p:spPr>
          <a:xfrm>
            <a:off x="754922" y="1446671"/>
            <a:ext cx="8164685" cy="623041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L" sz="170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6414B77A-430E-03D8-EDA6-F057140617AA}"/>
              </a:ext>
            </a:extLst>
          </p:cNvPr>
          <p:cNvSpPr txBox="1">
            <a:spLocks/>
          </p:cNvSpPr>
          <p:nvPr/>
        </p:nvSpPr>
        <p:spPr>
          <a:xfrm>
            <a:off x="1182235" y="1216173"/>
            <a:ext cx="10722105" cy="4609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rgbClr val="284A7C"/>
                </a:solidFill>
                <a:latin typeface="GOBCL-HEAVY" pitchFamily="2" charset="77"/>
                <a:ea typeface="+mj-ea"/>
                <a:cs typeface="+mj-cs"/>
              </a:defRPr>
            </a:lvl1pPr>
          </a:lstStyle>
          <a:p>
            <a:r>
              <a:rPr lang="es-ES" sz="3200">
                <a:latin typeface="+mn-lt"/>
              </a:rPr>
              <a:t>CONTROL DE EMISIONES DE CALEFACCIÓN RESIDENCIAL</a:t>
            </a:r>
            <a:endParaRPr lang="es-CL" sz="3200">
              <a:latin typeface="+mn-lt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D7F61A7D-BE52-1AAA-A1D5-FD15E73B859F}"/>
              </a:ext>
            </a:extLst>
          </p:cNvPr>
          <p:cNvSpPr/>
          <p:nvPr/>
        </p:nvSpPr>
        <p:spPr>
          <a:xfrm>
            <a:off x="527322" y="1779795"/>
            <a:ext cx="11438564" cy="468820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CL" sz="2000" b="1">
                <a:latin typeface="Verdana"/>
                <a:ea typeface="Verdana"/>
              </a:rPr>
              <a:t>Programa de recambio voluntario</a:t>
            </a:r>
            <a:r>
              <a:rPr lang="es-CL" sz="2000">
                <a:latin typeface="Verdana"/>
                <a:ea typeface="Verdana"/>
              </a:rPr>
              <a:t> de al menos </a:t>
            </a:r>
            <a:r>
              <a:rPr lang="es-CL" sz="2000" b="1">
                <a:latin typeface="Verdana"/>
                <a:ea typeface="Verdana"/>
              </a:rPr>
              <a:t>10.000 calefactores o cocinas</a:t>
            </a:r>
            <a:endParaRPr lang="en-US"/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CL" sz="2000" b="1">
                <a:latin typeface="Verdana"/>
                <a:ea typeface="Verdana"/>
              </a:rPr>
              <a:t>Prohibición área urbana </a:t>
            </a:r>
            <a:r>
              <a:rPr lang="es-CL" sz="2000">
                <a:latin typeface="Verdana"/>
                <a:ea typeface="Verdana"/>
              </a:rPr>
              <a:t>uso chimeneas y quema de materiales distintos a leña/briqueta o pellets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CL" sz="2000">
                <a:latin typeface="Verdana"/>
                <a:ea typeface="Verdana"/>
              </a:rPr>
              <a:t>Prohibición calefactores a leña establecimientos comerciales y de servicios, dependencias de la administración del Estado, municipales, educacionales, consultorios;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ES" sz="2000">
                <a:latin typeface="Verdana"/>
                <a:ea typeface="Verdana"/>
              </a:rPr>
              <a:t>Calefactores en área urbana deben cumplir con el </a:t>
            </a:r>
            <a:r>
              <a:rPr lang="es-ES" sz="2000" b="1">
                <a:latin typeface="Verdana"/>
                <a:ea typeface="Verdana"/>
              </a:rPr>
              <a:t>D.S </a:t>
            </a:r>
            <a:r>
              <a:rPr lang="es-ES" sz="2000" b="1" err="1">
                <a:latin typeface="Verdana"/>
                <a:ea typeface="Verdana"/>
              </a:rPr>
              <a:t>N°</a:t>
            </a:r>
            <a:r>
              <a:rPr lang="es-ES" sz="2000" b="1">
                <a:latin typeface="Verdana"/>
                <a:ea typeface="Verdana"/>
              </a:rPr>
              <a:t> 39/2011 del MMA norma de emisión MP para calefactores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CL" sz="2000" b="1">
                <a:latin typeface="Verdana"/>
                <a:ea typeface="Verdana"/>
                <a:cs typeface="Calibri"/>
              </a:rPr>
              <a:t>Mejoras en los </a:t>
            </a:r>
            <a:r>
              <a:rPr lang="es-ES" sz="2000" b="1">
                <a:latin typeface="Verdana"/>
                <a:ea typeface="Verdana"/>
              </a:rPr>
              <a:t>ductos de salida de gases de viviend</a:t>
            </a:r>
            <a:r>
              <a:rPr lang="es-ES" sz="2000">
                <a:latin typeface="Verdana"/>
                <a:ea typeface="Verdana"/>
              </a:rPr>
              <a:t>as, panaderías y locales comerciales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CL" sz="2000" b="1">
                <a:latin typeface="Verdana"/>
                <a:ea typeface="Verdana"/>
                <a:cs typeface="Calibri"/>
              </a:rPr>
              <a:t>Mejoras en la calidad de leña que se comercializa en la zona </a:t>
            </a:r>
            <a:r>
              <a:rPr lang="es-CL" sz="2000">
                <a:latin typeface="Verdana"/>
                <a:ea typeface="Verdana"/>
                <a:cs typeface="Calibri"/>
              </a:rPr>
              <a:t>sujeta al plan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CL" sz="2000" b="1">
                <a:latin typeface="Verdana"/>
                <a:ea typeface="Verdana"/>
              </a:rPr>
              <a:t>16.000 subsidios para el acondicionamiento térmico de viviendas existentes</a:t>
            </a:r>
            <a:r>
              <a:rPr lang="es-CL" sz="2000">
                <a:latin typeface="Verdana"/>
                <a:ea typeface="Verdana"/>
              </a:rPr>
              <a:t> y mejores estándares de aislación térmica </a:t>
            </a:r>
            <a:endParaRPr lang="es-CL" sz="2000">
              <a:latin typeface="Verdana"/>
              <a:ea typeface="Verdana"/>
              <a:cs typeface="Calibri"/>
            </a:endParaRP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endParaRPr lang="es-CL" sz="2000"/>
          </a:p>
        </p:txBody>
      </p:sp>
    </p:spTree>
    <p:extLst>
      <p:ext uri="{BB962C8B-B14F-4D97-AF65-F5344CB8AC3E}">
        <p14:creationId xmlns:p14="http://schemas.microsoft.com/office/powerpoint/2010/main" val="9425398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08;p26" title="Fondo PPT-1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19FDDB-4B39-C26F-9BDB-18EAE69B4530}"/>
              </a:ext>
            </a:extLst>
          </p:cNvPr>
          <p:cNvSpPr txBox="1">
            <a:spLocks/>
          </p:cNvSpPr>
          <p:nvPr/>
        </p:nvSpPr>
        <p:spPr>
          <a:xfrm>
            <a:off x="754922" y="1446671"/>
            <a:ext cx="8164685" cy="623041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L" sz="170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6414B77A-430E-03D8-EDA6-F057140617AA}"/>
              </a:ext>
            </a:extLst>
          </p:cNvPr>
          <p:cNvSpPr txBox="1">
            <a:spLocks/>
          </p:cNvSpPr>
          <p:nvPr/>
        </p:nvSpPr>
        <p:spPr>
          <a:xfrm>
            <a:off x="1182235" y="1216173"/>
            <a:ext cx="10722105" cy="4609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rgbClr val="284A7C"/>
                </a:solidFill>
                <a:latin typeface="GOBCL-HEAVY" pitchFamily="2" charset="77"/>
                <a:ea typeface="+mj-ea"/>
                <a:cs typeface="+mj-cs"/>
              </a:defRPr>
            </a:lvl1pPr>
          </a:lstStyle>
          <a:p>
            <a:r>
              <a:rPr lang="es-ES" sz="3200">
                <a:latin typeface="+mn-lt"/>
              </a:rPr>
              <a:t>CONTROL DE EMISIONES DE CALEFACCIÓN RESIDENCIAL</a:t>
            </a:r>
            <a:endParaRPr lang="es-CL" sz="3200">
              <a:latin typeface="+mn-lt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D7F61A7D-BE52-1AAA-A1D5-FD15E73B859F}"/>
              </a:ext>
            </a:extLst>
          </p:cNvPr>
          <p:cNvSpPr/>
          <p:nvPr/>
        </p:nvSpPr>
        <p:spPr>
          <a:xfrm>
            <a:off x="527322" y="1779795"/>
            <a:ext cx="11438564" cy="7509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s-CL" sz="2000">
                <a:ea typeface="Verdana" panose="020B0604030504040204" pitchFamily="34" charset="0"/>
              </a:rPr>
              <a:t> </a:t>
            </a:r>
            <a:endParaRPr lang="es-CL" sz="2000">
              <a:ea typeface="Verdana" panose="020B0604030504040204" pitchFamily="34" charset="0"/>
              <a:cs typeface="Calibri"/>
            </a:endParaRP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endParaRPr lang="es-CL" sz="2000"/>
          </a:p>
        </p:txBody>
      </p:sp>
      <p:sp>
        <p:nvSpPr>
          <p:cNvPr id="2" name="Rectángulo 1"/>
          <p:cNvSpPr/>
          <p:nvPr/>
        </p:nvSpPr>
        <p:spPr>
          <a:xfrm>
            <a:off x="1182235" y="203323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L" b="1"/>
              <a:t>ACCIONES A LA FECHA </a:t>
            </a:r>
          </a:p>
        </p:txBody>
      </p:sp>
      <p:sp>
        <p:nvSpPr>
          <p:cNvPr id="6" name="Rectángulo 5"/>
          <p:cNvSpPr/>
          <p:nvPr/>
        </p:nvSpPr>
        <p:spPr>
          <a:xfrm>
            <a:off x="1182234" y="2633397"/>
            <a:ext cx="9717413" cy="433965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600">
                <a:latin typeface="Verdana"/>
                <a:ea typeface="Verdana"/>
              </a:rPr>
              <a:t>SEREMI MMA ejecuta la licitación “Catastro de artefactos a leña instalados en las viviendas de la Provincia de Quillota y de las comunas de Catemu, </a:t>
            </a:r>
            <a:r>
              <a:rPr lang="es-ES" sz="1600" err="1">
                <a:latin typeface="Verdana"/>
                <a:ea typeface="Verdana"/>
              </a:rPr>
              <a:t>Panquehue</a:t>
            </a:r>
            <a:r>
              <a:rPr lang="es-ES" sz="1600">
                <a:latin typeface="Verdana"/>
                <a:ea typeface="Verdana"/>
              </a:rPr>
              <a:t> y </a:t>
            </a:r>
            <a:r>
              <a:rPr lang="es-ES" sz="1600" err="1">
                <a:latin typeface="Verdana"/>
                <a:ea typeface="Verdana"/>
              </a:rPr>
              <a:t>Llay</a:t>
            </a:r>
            <a:r>
              <a:rPr lang="es-ES" sz="1600">
                <a:latin typeface="Verdana"/>
                <a:ea typeface="Verdana"/>
              </a:rPr>
              <a:t> </a:t>
            </a:r>
            <a:r>
              <a:rPr lang="es-ES" sz="1600" err="1">
                <a:latin typeface="Verdana"/>
                <a:ea typeface="Verdana"/>
              </a:rPr>
              <a:t>Llay</a:t>
            </a:r>
            <a:r>
              <a:rPr lang="es-ES" sz="1600">
                <a:latin typeface="Verdana"/>
                <a:ea typeface="Verdana"/>
              </a:rPr>
              <a:t>”, en cumplimiento del Art. 47 del D.S. N°18/2023.</a:t>
            </a:r>
            <a:endParaRPr lang="es-CL" sz="1600">
              <a:latin typeface="Verdana"/>
              <a:ea typeface="Verdana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ES" sz="1600">
              <a:latin typeface="Verdana"/>
              <a:ea typeface="Verdana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L" sz="1600">
                <a:latin typeface="Verdana"/>
                <a:ea typeface="Verdana"/>
              </a:rPr>
              <a:t>SEREMI MMA, remite oficios a los municipios con el borrador Ordenanza Municipal sobre Comercialización de Leña y altura de Ductos de Evacuación de Gases de Combustión en la comuna de Quillota, en el marco del cumplimiento del art. 48 y 49 del D.S 18-2023.</a:t>
            </a:r>
            <a:endParaRPr lang="es-ES" sz="1600">
              <a:latin typeface="Verdana"/>
              <a:ea typeface="Verdana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L" sz="1600">
              <a:latin typeface="Verdana"/>
              <a:ea typeface="Verdana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L" sz="1600">
                <a:latin typeface="Verdana"/>
                <a:ea typeface="Verdana"/>
              </a:rPr>
              <a:t>Capacitación SEREMI MINVU, enero 2026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L" sz="1600">
              <a:latin typeface="Verdana"/>
              <a:ea typeface="Verdana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L" sz="1600">
                <a:latin typeface="Verdana"/>
                <a:ea typeface="Verdana"/>
                <a:cs typeface="+mn-lt"/>
              </a:rPr>
              <a:t>SEREMI MINVU , Remite Resolución Exenta N°26 de fecha  16 de enero de 2026 el cual Aprueba y Publica Manuales Técnicos y Herramientas de Cálculo para la Operativización de los Estándares señalados en artículos 55 y 56 del PPDA Provincia de Quillota y las comunas de </a:t>
            </a:r>
            <a:r>
              <a:rPr lang="es-CL" sz="1600" err="1">
                <a:latin typeface="Verdana"/>
                <a:ea typeface="Verdana"/>
                <a:cs typeface="+mn-lt"/>
              </a:rPr>
              <a:t>Panquehue</a:t>
            </a:r>
            <a:r>
              <a:rPr lang="es-CL" sz="1600">
                <a:latin typeface="Verdana"/>
                <a:ea typeface="Verdana"/>
                <a:cs typeface="+mn-lt"/>
              </a:rPr>
              <a:t>, </a:t>
            </a:r>
            <a:r>
              <a:rPr lang="es-CL" sz="1600" err="1">
                <a:latin typeface="Verdana"/>
                <a:ea typeface="Verdana"/>
                <a:cs typeface="+mn-lt"/>
              </a:rPr>
              <a:t>Llay</a:t>
            </a:r>
            <a:r>
              <a:rPr lang="es-CL" sz="1600">
                <a:latin typeface="Verdana"/>
                <a:ea typeface="Verdana"/>
                <a:cs typeface="+mn-lt"/>
              </a:rPr>
              <a:t> </a:t>
            </a:r>
            <a:r>
              <a:rPr lang="es-CL" sz="1600" err="1">
                <a:latin typeface="Verdana"/>
                <a:ea typeface="Verdana"/>
                <a:cs typeface="+mn-lt"/>
              </a:rPr>
              <a:t>Llay</a:t>
            </a:r>
            <a:r>
              <a:rPr lang="es-CL" sz="1600">
                <a:latin typeface="Verdana"/>
                <a:ea typeface="Verdana"/>
                <a:cs typeface="+mn-lt"/>
              </a:rPr>
              <a:t> y Catemu. </a:t>
            </a:r>
            <a:endParaRPr lang="es-CL" sz="1600">
              <a:latin typeface="Verdana"/>
              <a:ea typeface="Verdana"/>
              <a:cs typeface="Calibri" panose="020F0502020204030204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L" sz="1600">
              <a:latin typeface="Verdana"/>
              <a:ea typeface="Verdana"/>
              <a:cs typeface="Calibri" panose="020F0502020204030204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L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L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721238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F6D2E-1ACD-11BD-2B05-9FD17D94A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08;p26" title="Fondo PPT-1.png">
            <a:extLst>
              <a:ext uri="{FF2B5EF4-FFF2-40B4-BE49-F238E27FC236}">
                <a16:creationId xmlns:a16="http://schemas.microsoft.com/office/drawing/2014/main" id="{94CF9653-C9B4-7AC4-1351-C2D16695B98F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84BA757-56E6-2E35-3B40-9DCF00110520}"/>
              </a:ext>
            </a:extLst>
          </p:cNvPr>
          <p:cNvSpPr txBox="1">
            <a:spLocks/>
          </p:cNvSpPr>
          <p:nvPr/>
        </p:nvSpPr>
        <p:spPr>
          <a:xfrm>
            <a:off x="754922" y="1446671"/>
            <a:ext cx="8164685" cy="623041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L" sz="170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5370360C-FBA1-4BD3-F369-97EC51BD85A5}"/>
              </a:ext>
            </a:extLst>
          </p:cNvPr>
          <p:cNvSpPr txBox="1">
            <a:spLocks/>
          </p:cNvSpPr>
          <p:nvPr/>
        </p:nvSpPr>
        <p:spPr>
          <a:xfrm>
            <a:off x="2418688" y="827984"/>
            <a:ext cx="5934445" cy="48974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rgbClr val="284A7C"/>
                </a:solidFill>
                <a:latin typeface="GOBCL-HEAVY" pitchFamily="2" charset="77"/>
                <a:ea typeface="+mj-ea"/>
                <a:cs typeface="+mj-cs"/>
              </a:defRPr>
            </a:lvl1pPr>
          </a:lstStyle>
          <a:p>
            <a:r>
              <a:rPr lang="es-ES" sz="3200">
                <a:latin typeface="+mn-lt"/>
              </a:rPr>
              <a:t>COMPENSACIÓN DE EMISIONES </a:t>
            </a:r>
            <a:endParaRPr lang="es-ES" sz="3200">
              <a:latin typeface="+mn-lt"/>
              <a:ea typeface="Calibri"/>
              <a:cs typeface="Calibri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081A65C-9B86-B641-B686-EA8946884EB1}"/>
              </a:ext>
            </a:extLst>
          </p:cNvPr>
          <p:cNvSpPr/>
          <p:nvPr/>
        </p:nvSpPr>
        <p:spPr>
          <a:xfrm>
            <a:off x="527322" y="1779795"/>
            <a:ext cx="11438564" cy="7509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s-CL" sz="2000">
                <a:ea typeface="Verdana" panose="020B0604030504040204" pitchFamily="34" charset="0"/>
              </a:rPr>
              <a:t> </a:t>
            </a:r>
            <a:endParaRPr lang="es-CL" sz="2000">
              <a:ea typeface="Verdana" panose="020B0604030504040204" pitchFamily="34" charset="0"/>
              <a:cs typeface="Calibri"/>
            </a:endParaRP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endParaRPr lang="es-CL" sz="200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E016F08-9771-D8AE-C7B8-7E14CC4A6A43}"/>
              </a:ext>
            </a:extLst>
          </p:cNvPr>
          <p:cNvSpPr/>
          <p:nvPr/>
        </p:nvSpPr>
        <p:spPr>
          <a:xfrm>
            <a:off x="894687" y="2058303"/>
            <a:ext cx="9717413" cy="89255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endParaRPr lang="es-CL" sz="1600">
              <a:latin typeface="Verdana"/>
              <a:ea typeface="Verdana"/>
              <a:cs typeface="Calibri" panose="020F0502020204030204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L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L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E7B7E9-7DF6-2E09-F6EC-A6BB3EBE89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30973" y="221861"/>
            <a:ext cx="1209675" cy="12096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A276645-3D37-4013-6A1F-5843F0562ED9}"/>
              </a:ext>
            </a:extLst>
          </p:cNvPr>
          <p:cNvSpPr txBox="1"/>
          <p:nvPr/>
        </p:nvSpPr>
        <p:spPr>
          <a:xfrm>
            <a:off x="762000" y="1444925"/>
            <a:ext cx="10682376" cy="221599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-CL" sz="2000" b="0" i="0" u="none" strike="noStrike" baseline="0">
                <a:solidFill>
                  <a:srgbClr val="000000"/>
                </a:solidFill>
                <a:latin typeface="Verdana"/>
              </a:rPr>
              <a:t>Todos aquellos proyectos o actividades nuevas y la modificación de aquellos existentes que se sometan o deban someterse al Sistema de Evaluación de Impacto Ambiental (“SEIA”), deberán </a:t>
            </a:r>
            <a:r>
              <a:rPr lang="es-CL" sz="2000" b="1" i="0" u="none" strike="noStrike" baseline="0">
                <a:solidFill>
                  <a:srgbClr val="000000"/>
                </a:solidFill>
                <a:latin typeface="Verdana"/>
              </a:rPr>
              <a:t>compensar sus emisiones totales anuales en un 120%</a:t>
            </a:r>
            <a:r>
              <a:rPr lang="es-CL" sz="2000" b="0" i="0" u="none" strike="noStrike" baseline="0">
                <a:solidFill>
                  <a:srgbClr val="000000"/>
                </a:solidFill>
                <a:latin typeface="Verdana"/>
              </a:rPr>
              <a:t>, directas o indirectas, que impliquen un aumento sobre la situación base, en valores iguales o superiores a los que se presentan en la siguiente tabla:</a:t>
            </a:r>
            <a:endParaRPr lang="en-US">
              <a:latin typeface="Verdana"/>
              <a:ea typeface="Verdana"/>
            </a:endParaRPr>
          </a:p>
          <a:p>
            <a:pPr algn="ctr"/>
            <a:endParaRPr lang="en-US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6C23992C-5024-13A1-3666-265C2737DA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314266"/>
              </p:ext>
            </p:extLst>
          </p:nvPr>
        </p:nvGraphicFramePr>
        <p:xfrm>
          <a:off x="3461169" y="3613659"/>
          <a:ext cx="4895850" cy="2333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5525">
                  <a:extLst>
                    <a:ext uri="{9D8B030D-6E8A-4147-A177-3AD203B41FA5}">
                      <a16:colId xmlns:a16="http://schemas.microsoft.com/office/drawing/2014/main" val="1922802490"/>
                    </a:ext>
                  </a:extLst>
                </a:gridCol>
                <a:gridCol w="2600325">
                  <a:extLst>
                    <a:ext uri="{9D8B030D-6E8A-4147-A177-3AD203B41FA5}">
                      <a16:colId xmlns:a16="http://schemas.microsoft.com/office/drawing/2014/main" val="4248572458"/>
                    </a:ext>
                  </a:extLst>
                </a:gridCol>
              </a:tblGrid>
              <a:tr h="466725"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es-CL" sz="24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Contaminante</a:t>
                      </a:r>
                      <a:endParaRPr lang="es-CL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90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es-CL" sz="24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Emisión (ton/año)</a:t>
                      </a:r>
                      <a:endParaRPr lang="es-CL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90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4233447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es-CL" sz="24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MP</a:t>
                      </a:r>
                      <a:r>
                        <a:rPr lang="es-CL" sz="1600" b="1" i="0" baseline="-25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es-CL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90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es-CL" sz="24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s-CL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90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8952371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es-CL" sz="24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MP</a:t>
                      </a:r>
                      <a:r>
                        <a:rPr lang="es-CL" sz="1600" b="1" i="0" baseline="-25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2,5</a:t>
                      </a:r>
                      <a:endParaRPr lang="es-CL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es-CL" sz="24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</a:t>
                      </a:r>
                      <a:endParaRPr lang="es-CL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9824469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es-CL" sz="24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NOx</a:t>
                      </a:r>
                      <a:endParaRPr lang="es-CL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es-CL" sz="24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  <a:endParaRPr lang="es-CL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9592689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es-CL" sz="24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SO</a:t>
                      </a:r>
                      <a:r>
                        <a:rPr lang="es-CL" sz="1600" b="1" i="0" baseline="-25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s-CL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buNone/>
                      </a:pPr>
                      <a:r>
                        <a:rPr lang="es-CL" sz="24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es-CL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95997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13747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56379-8608-6832-3CCB-4F97A3B65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08;p26" title="Fondo PPT-1.png">
            <a:extLst>
              <a:ext uri="{FF2B5EF4-FFF2-40B4-BE49-F238E27FC236}">
                <a16:creationId xmlns:a16="http://schemas.microsoft.com/office/drawing/2014/main" id="{806F3C5B-5FF4-2CCC-D0A1-13BC91269440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9DE8CE-E5A8-A025-6769-322CF3794B49}"/>
              </a:ext>
            </a:extLst>
          </p:cNvPr>
          <p:cNvSpPr txBox="1">
            <a:spLocks/>
          </p:cNvSpPr>
          <p:nvPr/>
        </p:nvSpPr>
        <p:spPr>
          <a:xfrm>
            <a:off x="754922" y="1446671"/>
            <a:ext cx="8164685" cy="623041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L" sz="170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A6B284CF-C041-59FD-05FC-7736319F06E5}"/>
              </a:ext>
            </a:extLst>
          </p:cNvPr>
          <p:cNvSpPr txBox="1">
            <a:spLocks/>
          </p:cNvSpPr>
          <p:nvPr/>
        </p:nvSpPr>
        <p:spPr>
          <a:xfrm>
            <a:off x="1182235" y="1216173"/>
            <a:ext cx="10722105" cy="4609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rgbClr val="284A7C"/>
                </a:solidFill>
                <a:latin typeface="GOBCL-HEAVY" pitchFamily="2" charset="77"/>
                <a:ea typeface="+mj-ea"/>
                <a:cs typeface="+mj-cs"/>
              </a:defRPr>
            </a:lvl1pPr>
          </a:lstStyle>
          <a:p>
            <a:r>
              <a:rPr lang="es-ES" sz="3200">
                <a:latin typeface="+mn-lt"/>
              </a:rPr>
              <a:t>COMPENSACIÓN DE EMISIONES </a:t>
            </a:r>
            <a:endParaRPr lang="es-ES" sz="3200">
              <a:latin typeface="+mn-lt"/>
              <a:ea typeface="Calibri"/>
              <a:cs typeface="Calibri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410186D-DD98-FA78-075B-9EAC9D00C504}"/>
              </a:ext>
            </a:extLst>
          </p:cNvPr>
          <p:cNvSpPr/>
          <p:nvPr/>
        </p:nvSpPr>
        <p:spPr>
          <a:xfrm>
            <a:off x="527322" y="1779795"/>
            <a:ext cx="11438564" cy="7509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s-CL" sz="2000">
                <a:ea typeface="Verdana" panose="020B0604030504040204" pitchFamily="34" charset="0"/>
              </a:rPr>
              <a:t> </a:t>
            </a:r>
            <a:endParaRPr lang="es-CL" sz="2000">
              <a:ea typeface="Verdana" panose="020B0604030504040204" pitchFamily="34" charset="0"/>
              <a:cs typeface="Calibri"/>
            </a:endParaRP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endParaRPr lang="es-CL" sz="200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3CD2085C-A5EE-855D-279A-FEA58AB26FCC}"/>
              </a:ext>
            </a:extLst>
          </p:cNvPr>
          <p:cNvSpPr/>
          <p:nvPr/>
        </p:nvSpPr>
        <p:spPr>
          <a:xfrm>
            <a:off x="1182235" y="203323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L" b="1"/>
              <a:t>ACCIONES A LA FECHA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530ECEB4-7096-EF99-0DCD-2957DE5A36BA}"/>
              </a:ext>
            </a:extLst>
          </p:cNvPr>
          <p:cNvSpPr/>
          <p:nvPr/>
        </p:nvSpPr>
        <p:spPr>
          <a:xfrm>
            <a:off x="1182234" y="2633397"/>
            <a:ext cx="9717413" cy="89255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endParaRPr lang="es-CL" sz="1600">
              <a:latin typeface="Verdana"/>
              <a:ea typeface="Verdana"/>
              <a:cs typeface="Calibri" panose="020F0502020204030204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L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L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B9BCDF-C689-C5C4-1CF2-05410C772961}"/>
              </a:ext>
            </a:extLst>
          </p:cNvPr>
          <p:cNvSpPr txBox="1"/>
          <p:nvPr/>
        </p:nvSpPr>
        <p:spPr>
          <a:xfrm>
            <a:off x="1325217" y="2584173"/>
            <a:ext cx="930965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Calibri"/>
              <a:buChar char="-"/>
            </a:pPr>
            <a:r>
              <a:rPr lang="en-US" err="1">
                <a:latin typeface="Verdana"/>
                <a:ea typeface="Verdana"/>
                <a:cs typeface="Calibri"/>
              </a:rPr>
              <a:t>Revisión</a:t>
            </a:r>
            <a:r>
              <a:rPr lang="en-US">
                <a:latin typeface="Verdana"/>
                <a:ea typeface="Verdana"/>
                <a:cs typeface="Calibri"/>
              </a:rPr>
              <a:t> de PCE </a:t>
            </a:r>
            <a:r>
              <a:rPr lang="en-US" err="1">
                <a:latin typeface="Verdana"/>
                <a:ea typeface="Verdana"/>
                <a:cs typeface="Calibri"/>
              </a:rPr>
              <a:t>proyecto</a:t>
            </a:r>
            <a:r>
              <a:rPr lang="en-US">
                <a:latin typeface="Verdana"/>
                <a:ea typeface="Verdana"/>
                <a:cs typeface="Calibri"/>
              </a:rPr>
              <a:t> KIMAL Lo Aguirre (4ta </a:t>
            </a:r>
            <a:r>
              <a:rPr lang="en-US" err="1">
                <a:latin typeface="Verdana"/>
                <a:ea typeface="Verdana"/>
                <a:cs typeface="Calibri"/>
              </a:rPr>
              <a:t>revisión</a:t>
            </a:r>
            <a:r>
              <a:rPr lang="en-US">
                <a:latin typeface="Verdana"/>
                <a:ea typeface="Verdana"/>
                <a:cs typeface="Calibri"/>
              </a:rPr>
              <a:t>) </a:t>
            </a:r>
            <a:endParaRPr lang="en-US"/>
          </a:p>
          <a:p>
            <a:endParaRPr lang="en-US">
              <a:latin typeface="Verdana"/>
              <a:ea typeface="Verdana"/>
              <a:cs typeface="Calibri"/>
            </a:endParaRPr>
          </a:p>
          <a:p>
            <a:endParaRPr lang="en-US">
              <a:latin typeface="Verdana"/>
              <a:ea typeface="Verdana"/>
              <a:cs typeface="Calibri"/>
            </a:endParaRPr>
          </a:p>
          <a:p>
            <a:endParaRPr lang="en-US">
              <a:latin typeface="Verdana"/>
              <a:ea typeface="Verdan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98079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08;p26" title="Fondo PPT-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D7F61A7D-BE52-1AAA-A1D5-FD15E73B859F}"/>
              </a:ext>
            </a:extLst>
          </p:cNvPr>
          <p:cNvSpPr/>
          <p:nvPr/>
        </p:nvSpPr>
        <p:spPr>
          <a:xfrm>
            <a:off x="753436" y="1931825"/>
            <a:ext cx="10636459" cy="271221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CL" sz="2400">
                <a:ea typeface="Verdana"/>
              </a:rPr>
              <a:t>Control de opacidad buses urbanos y vehículos de carga.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endParaRPr lang="es-CL" sz="2400">
              <a:ea typeface="Verdana" panose="020B0604030504040204" pitchFamily="34" charset="0"/>
              <a:cs typeface="Calibri"/>
            </a:endParaRP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CL" sz="2400">
                <a:ea typeface="Verdana" panose="020B0604030504040204" pitchFamily="34" charset="0"/>
              </a:rPr>
              <a:t>Implementación 20 kilómetros de redes de ciclovías o de vialidad ciclo-inclusiva.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endParaRPr lang="es-CL" sz="2400">
              <a:ea typeface="Verdana" panose="020B0604030504040204" pitchFamily="34" charset="0"/>
            </a:endParaRP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CL" sz="2400">
                <a:ea typeface="Verdana" panose="020B0604030504040204" pitchFamily="34" charset="0"/>
              </a:rPr>
              <a:t>Implementación de Gestión de Episodios Críticos para SO2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endParaRPr lang="es-CL" sz="2000">
              <a:ea typeface="Verdana" panose="020B0604030504040204" pitchFamily="34" charset="0"/>
            </a:endParaRP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endParaRPr lang="es-CL" sz="2000">
              <a:ea typeface="Verdana" panose="020B060403050404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6E0153EC-EE5A-EF8E-5405-1D4B903B52EB}"/>
              </a:ext>
            </a:extLst>
          </p:cNvPr>
          <p:cNvSpPr txBox="1">
            <a:spLocks/>
          </p:cNvSpPr>
          <p:nvPr/>
        </p:nvSpPr>
        <p:spPr>
          <a:xfrm>
            <a:off x="1232180" y="507378"/>
            <a:ext cx="9829800" cy="4609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rgbClr val="284A7C"/>
                </a:solidFill>
                <a:latin typeface="GOBCL-HEAVY" pitchFamily="2" charset="77"/>
                <a:ea typeface="+mj-ea"/>
                <a:cs typeface="+mj-cs"/>
              </a:defRPr>
            </a:lvl1pPr>
          </a:lstStyle>
          <a:p>
            <a:r>
              <a:rPr lang="es-ES" sz="2800">
                <a:latin typeface="+mn-lt"/>
              </a:rPr>
              <a:t>OTRAS MEDIDAS PRINCIPALES </a:t>
            </a:r>
            <a:endParaRPr lang="es-CL" sz="28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52523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08;p26" title="Fondo PPT-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4AA893C-BD9F-43EF-8F6D-B324CD762DCB}"/>
              </a:ext>
            </a:extLst>
          </p:cNvPr>
          <p:cNvSpPr txBox="1"/>
          <p:nvPr/>
        </p:nvSpPr>
        <p:spPr>
          <a:xfrm>
            <a:off x="417095" y="1807982"/>
            <a:ext cx="11421979" cy="491179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CL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Verdana"/>
              </a:rPr>
              <a:t>Los establecimientos que tienen estaciones de monitoreo de calidad del aire, deberán </a:t>
            </a:r>
            <a:r>
              <a:rPr kumimoji="0" lang="es-CL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Verdana"/>
              </a:rPr>
              <a:t>entregar la supervisión de éstas al Ministerio del Medio Ambiente.</a:t>
            </a:r>
            <a:endParaRPr lang="es-CL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Verdan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CL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Verdana"/>
              </a:rPr>
              <a:t>Titulares con estaciones de calidad del aire para MP10 de forma discreta, deberán </a:t>
            </a:r>
            <a:r>
              <a:rPr kumimoji="0" lang="es-CL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Verdana"/>
              </a:rPr>
              <a:t>implementar mediciones continuas de MP10 y MP2,5. </a:t>
            </a:r>
            <a:endParaRPr lang="es-CL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Verdan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CL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Verdana"/>
              </a:rPr>
              <a:t>Rediseño de la red </a:t>
            </a:r>
            <a:r>
              <a:rPr kumimoji="0" lang="es-CL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Verdana"/>
              </a:rPr>
              <a:t>de monitoreo de calidad del aire que incluya caracterización fisicoquímica del MP</a:t>
            </a:r>
            <a:endParaRPr lang="es-CL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Verdan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CL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Verdana"/>
              </a:rPr>
              <a:t>Plataforma de información a la ciudadanía </a:t>
            </a:r>
            <a:r>
              <a:rPr kumimoji="0" lang="es-CL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Verdana"/>
              </a:rPr>
              <a:t>que contenga:</a:t>
            </a:r>
            <a:endParaRPr lang="es-CL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Verdana"/>
            </a:endParaRPr>
          </a:p>
          <a:p>
            <a:pPr marL="800100" marR="0" lvl="1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9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CL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Verdana"/>
              </a:rPr>
              <a:t>Monitoreo de calidad del aire en línea.</a:t>
            </a:r>
            <a:endParaRPr lang="es-CL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Verdana"/>
            </a:endParaRPr>
          </a:p>
          <a:p>
            <a:pPr marL="800100" marR="0" lvl="1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9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CL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Verdana"/>
              </a:rPr>
              <a:t>Monitoreo de emisiones atmosféricas en línea.</a:t>
            </a:r>
            <a:endParaRPr lang="es-CL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Verdana"/>
            </a:endParaRPr>
          </a:p>
          <a:p>
            <a:pPr marL="800100" marR="0" lvl="1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9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CL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Verdana"/>
              </a:rPr>
              <a:t>Información meteorológica. </a:t>
            </a:r>
            <a:endParaRPr lang="es-CL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Verdan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CL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Verdana"/>
              </a:rPr>
              <a:t>Actividades de difusión y educación ambiental</a:t>
            </a:r>
            <a:r>
              <a:rPr kumimoji="0" lang="es-CL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Verdana"/>
              </a:rPr>
              <a:t>.</a:t>
            </a:r>
            <a:endParaRPr lang="es-CL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Verdan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CL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Verdana"/>
              </a:rPr>
              <a:t>A 12 meses, la SEREMI del Medio Ambiente, encargará un estudio para </a:t>
            </a:r>
            <a:r>
              <a:rPr kumimoji="0" lang="es-CL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Verdana"/>
              </a:rPr>
              <a:t>actualizar el inventario de emisiones de todas las fuentes</a:t>
            </a:r>
            <a:r>
              <a:rPr kumimoji="0" lang="es-CL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Verdana"/>
              </a:rPr>
              <a:t>.</a:t>
            </a:r>
            <a:endParaRPr lang="es-CL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Verdan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CL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Verdana"/>
              </a:rPr>
              <a:t>A 36 meses, la SEREMI del Medio Ambiente, realizará un estudio que sirva de </a:t>
            </a:r>
            <a:r>
              <a:rPr kumimoji="0" lang="es-CL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Verdana"/>
              </a:rPr>
              <a:t>insumo para el proceso de revisión y reformulación del presente Plan</a:t>
            </a:r>
            <a:endParaRPr lang="es-CL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Verdana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1BE7FA23-E08E-4A68-923C-398036755A3D}"/>
              </a:ext>
            </a:extLst>
          </p:cNvPr>
          <p:cNvSpPr txBox="1">
            <a:spLocks/>
          </p:cNvSpPr>
          <p:nvPr/>
        </p:nvSpPr>
        <p:spPr>
          <a:xfrm>
            <a:off x="1536793" y="633579"/>
            <a:ext cx="9647803" cy="940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00" b="1" i="0" kern="1200">
                <a:solidFill>
                  <a:srgbClr val="0B45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s-CL" sz="3200">
                <a:solidFill>
                  <a:srgbClr val="284A7C"/>
                </a:solidFill>
                <a:latin typeface="+mn-lt"/>
                <a:ea typeface="+mj-ea"/>
                <a:cs typeface="+mj-cs"/>
              </a:rPr>
              <a:t>SEGUIMIENTO Y VIGILANCIA DE LA CALIDAD DEL AIRE, DIFUSIÓN Y EDUCACIÓN AMBIENTAL </a:t>
            </a:r>
          </a:p>
        </p:txBody>
      </p:sp>
      <p:pic>
        <p:nvPicPr>
          <p:cNvPr id="8" name="Gráfico 7" descr="Aula de clases contorno">
            <a:extLst>
              <a:ext uri="{FF2B5EF4-FFF2-40B4-BE49-F238E27FC236}">
                <a16:creationId xmlns:a16="http://schemas.microsoft.com/office/drawing/2014/main" id="{82D4CF86-C1E4-4FD2-9F00-618B27E8607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1789" y="42582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9298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08;p26" title="Fondo PPT-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BD579B2C-A661-4EED-AAC0-F6EE33A94972}"/>
              </a:ext>
            </a:extLst>
          </p:cNvPr>
          <p:cNvSpPr txBox="1"/>
          <p:nvPr/>
        </p:nvSpPr>
        <p:spPr>
          <a:xfrm>
            <a:off x="1772653" y="687488"/>
            <a:ext cx="929639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3200" b="1">
                <a:solidFill>
                  <a:srgbClr val="284A7C"/>
                </a:solidFill>
                <a:latin typeface="+mn-lt"/>
                <a:ea typeface="+mj-ea"/>
                <a:cs typeface="+mj-cs"/>
              </a:rPr>
              <a:t>FISCALIZACIÓN, VERIFICACIÓN DEL CUMPLIMIENTO Y ACTUALIZACIÓN DEL PLAN</a:t>
            </a:r>
            <a:endParaRPr lang="es-CL" sz="3200"/>
          </a:p>
        </p:txBody>
      </p:sp>
      <p:pic>
        <p:nvPicPr>
          <p:cNvPr id="10" name="Gráfico 9" descr="Marketing contorno">
            <a:extLst>
              <a:ext uri="{FF2B5EF4-FFF2-40B4-BE49-F238E27FC236}">
                <a16:creationId xmlns:a16="http://schemas.microsoft.com/office/drawing/2014/main" id="{ED761AF2-B995-437F-8107-63B07FF3156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5748" y="506037"/>
            <a:ext cx="914400" cy="9144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03357421-5C8E-447D-A208-E11F5FA250E0}"/>
              </a:ext>
            </a:extLst>
          </p:cNvPr>
          <p:cNvSpPr txBox="1"/>
          <p:nvPr/>
        </p:nvSpPr>
        <p:spPr>
          <a:xfrm>
            <a:off x="665748" y="1926473"/>
            <a:ext cx="10884568" cy="431496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lnSpc>
                <a:spcPct val="107000"/>
              </a:lnSpc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es-CL" sz="1800" b="1">
                <a:latin typeface="Verdana"/>
                <a:ea typeface="Verdana"/>
                <a:cs typeface="Calibri" panose="020F0502020204030204" pitchFamily="34" charset="0"/>
              </a:rPr>
              <a:t>La fiscalización y verificación </a:t>
            </a:r>
            <a:r>
              <a:rPr lang="es-CL" sz="1800">
                <a:latin typeface="Verdana"/>
                <a:ea typeface="Verdana"/>
                <a:cs typeface="Calibri" panose="020F0502020204030204" pitchFamily="34" charset="0"/>
              </a:rPr>
              <a:t>del permanente cumplimiento de las medidas del Plan, será efectuada por la Superintendencia del Medio Ambiente. </a:t>
            </a:r>
          </a:p>
          <a:p>
            <a:pPr marL="285750" indent="-285750" algn="just">
              <a:lnSpc>
                <a:spcPct val="107000"/>
              </a:lnSpc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es-CL" sz="1800">
                <a:latin typeface="Verdana"/>
                <a:ea typeface="Verdana"/>
                <a:cs typeface="Calibri" panose="020F0502020204030204" pitchFamily="34" charset="0"/>
              </a:rPr>
              <a:t>La </a:t>
            </a:r>
            <a:r>
              <a:rPr lang="es-CL" sz="1800" b="1">
                <a:latin typeface="Verdana"/>
                <a:ea typeface="Verdana"/>
                <a:cs typeface="Calibri" panose="020F0502020204030204" pitchFamily="34" charset="0"/>
              </a:rPr>
              <a:t>Superintendencia del Medio Ambiente destinará a 2 fiscalizadores </a:t>
            </a:r>
            <a:r>
              <a:rPr lang="es-CL" sz="1800">
                <a:latin typeface="Verdana"/>
                <a:ea typeface="Verdana"/>
                <a:cs typeface="Calibri" panose="020F0502020204030204" pitchFamily="34" charset="0"/>
              </a:rPr>
              <a:t>con dedicación exclusiva para la fiscalización de las medidas contempladas en el presente Plan. </a:t>
            </a:r>
          </a:p>
          <a:p>
            <a:pPr marL="285750" indent="-285750" algn="just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s-CL" sz="1800">
                <a:latin typeface="Verdana"/>
                <a:ea typeface="Verdana"/>
                <a:cs typeface="Calibri" panose="020F0502020204030204" pitchFamily="34" charset="0"/>
              </a:rPr>
              <a:t>La Superintendencia del Medio Ambiente </a:t>
            </a:r>
            <a:r>
              <a:rPr lang="es-CL" sz="1800" b="1">
                <a:latin typeface="Verdana"/>
                <a:ea typeface="Verdana"/>
                <a:cs typeface="Calibri" panose="020F0502020204030204" pitchFamily="34" charset="0"/>
              </a:rPr>
              <a:t>deberá publicar al 31 marzo de cada año</a:t>
            </a:r>
            <a:r>
              <a:rPr lang="es-CL" sz="1800">
                <a:latin typeface="Verdana"/>
                <a:ea typeface="Verdana"/>
                <a:cs typeface="Calibri" panose="020F0502020204030204" pitchFamily="34" charset="0"/>
              </a:rPr>
              <a:t> la siguiente información en su sitio electrónico: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L" sz="1800">
                <a:latin typeface="Verdana"/>
                <a:ea typeface="Verdana"/>
                <a:cs typeface="Calibri" panose="020F0502020204030204" pitchFamily="34" charset="0"/>
              </a:rPr>
              <a:t>	a) Informe de cumplimiento e implementación de las medidas.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L" sz="1800">
                <a:latin typeface="Verdana"/>
                <a:ea typeface="Verdana"/>
                <a:cs typeface="Calibri" panose="020F0502020204030204" pitchFamily="34" charset="0"/>
              </a:rPr>
              <a:t>	b) Informe de cumplimiento de las normas de calidad del aire. </a:t>
            </a:r>
          </a:p>
          <a:p>
            <a:pPr algn="just">
              <a:lnSpc>
                <a:spcPct val="107000"/>
              </a:lnSpc>
            </a:pPr>
            <a:r>
              <a:rPr lang="es-CL" sz="1800">
                <a:latin typeface="Verdana"/>
                <a:ea typeface="Verdana"/>
                <a:cs typeface="Calibri" panose="020F0502020204030204" pitchFamily="34" charset="0"/>
              </a:rPr>
              <a:t>	c) Reporte de las actividades de fiscalización realizadas</a:t>
            </a:r>
          </a:p>
          <a:p>
            <a:pPr algn="just">
              <a:lnSpc>
                <a:spcPct val="107000"/>
              </a:lnSpc>
            </a:pPr>
            <a:endParaRPr lang="es-CL" sz="1800">
              <a:latin typeface="Verdana"/>
              <a:ea typeface="Verdana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7000"/>
              </a:lnSpc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es-CL" sz="1800">
                <a:latin typeface="Verdana"/>
                <a:ea typeface="Verdana"/>
                <a:cs typeface="Calibri" panose="020F0502020204030204" pitchFamily="34" charset="0"/>
              </a:rPr>
              <a:t>La </a:t>
            </a:r>
            <a:r>
              <a:rPr lang="es-CL" sz="1800" b="1">
                <a:latin typeface="Verdana"/>
                <a:ea typeface="Verdana"/>
                <a:cs typeface="Calibri" panose="020F0502020204030204" pitchFamily="34" charset="0"/>
              </a:rPr>
              <a:t>revisión y actualización </a:t>
            </a:r>
            <a:r>
              <a:rPr lang="es-CL" sz="1800">
                <a:latin typeface="Verdana"/>
                <a:ea typeface="Verdana"/>
                <a:cs typeface="Calibri" panose="020F0502020204030204" pitchFamily="34" charset="0"/>
              </a:rPr>
              <a:t>del Plan se realizará  en un </a:t>
            </a:r>
            <a:r>
              <a:rPr lang="es-CL" sz="1800" b="1">
                <a:latin typeface="Verdana"/>
                <a:ea typeface="Verdana"/>
                <a:cs typeface="Calibri" panose="020F0502020204030204" pitchFamily="34" charset="0"/>
              </a:rPr>
              <a:t>plazo máximo de 4 años</a:t>
            </a:r>
            <a:r>
              <a:rPr lang="es-CL" sz="1800">
                <a:latin typeface="Verdana"/>
                <a:ea typeface="Verdana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15055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99;p25" title="Primer Fondo PPT-2 .png">
            <a:extLst>
              <a:ext uri="{FF2B5EF4-FFF2-40B4-BE49-F238E27FC236}">
                <a16:creationId xmlns:a16="http://schemas.microsoft.com/office/drawing/2014/main" id="{C22047BA-D2A5-32AB-BB65-69EE087D21B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8681" r="8663"/>
          <a:stretch/>
        </p:blipFill>
        <p:spPr>
          <a:xfrm>
            <a:off x="1849" y="0"/>
            <a:ext cx="1219015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03;p25">
            <a:extLst>
              <a:ext uri="{FF2B5EF4-FFF2-40B4-BE49-F238E27FC236}">
                <a16:creationId xmlns:a16="http://schemas.microsoft.com/office/drawing/2014/main" id="{EE60C20E-05EB-FC24-2321-335C66EB4F1E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3988109" y="1788349"/>
            <a:ext cx="4217629" cy="24178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9243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108;p26" title="Fondo PPT-1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a 2">
            <a:extLst>
              <a:ext uri="{FF2B5EF4-FFF2-40B4-BE49-F238E27FC236}">
                <a16:creationId xmlns:a16="http://schemas.microsoft.com/office/drawing/2014/main" id="{64A3AAF7-9CF9-F8C2-0CC1-FC94369672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0772462"/>
              </p:ext>
            </p:extLst>
          </p:nvPr>
        </p:nvGraphicFramePr>
        <p:xfrm>
          <a:off x="166255" y="621792"/>
          <a:ext cx="11748654" cy="667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06472">
                  <a:extLst>
                    <a:ext uri="{9D8B030D-6E8A-4147-A177-3AD203B41FA5}">
                      <a16:colId xmlns:a16="http://schemas.microsoft.com/office/drawing/2014/main" val="4222639784"/>
                    </a:ext>
                  </a:extLst>
                </a:gridCol>
                <a:gridCol w="6142182">
                  <a:extLst>
                    <a:ext uri="{9D8B030D-6E8A-4147-A177-3AD203B41FA5}">
                      <a16:colId xmlns:a16="http://schemas.microsoft.com/office/drawing/2014/main" val="1295858304"/>
                    </a:ext>
                  </a:extLst>
                </a:gridCol>
              </a:tblGrid>
              <a:tr h="488388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ct val="0"/>
                        </a:spcBef>
                      </a:pPr>
                      <a:r>
                        <a:rPr lang="es-CL" sz="2400" b="1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ZONA SATURADA Y LATENTE POR MP10 </a:t>
                      </a:r>
                    </a:p>
                    <a:p>
                      <a:pPr algn="ctr">
                        <a:lnSpc>
                          <a:spcPct val="90000"/>
                        </a:lnSpc>
                        <a:spcBef>
                          <a:spcPct val="0"/>
                        </a:spcBef>
                      </a:pPr>
                      <a:r>
                        <a:rPr lang="es-CL" sz="1800" b="1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D.S. 107/2018 DEL MINISTERIO DEL MEDIO AMBIENTE</a:t>
                      </a:r>
                      <a:endParaRPr lang="es-CL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ct val="0"/>
                        </a:spcBef>
                      </a:pPr>
                      <a:r>
                        <a:rPr lang="es-CL" sz="2400" b="1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ZONA DECLARADA LATENTE POR SO</a:t>
                      </a:r>
                      <a:r>
                        <a:rPr lang="es-CL" sz="1800" b="1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s-CL" sz="2400" b="1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(Catemu)</a:t>
                      </a:r>
                    </a:p>
                    <a:p>
                      <a:pPr algn="ctr">
                        <a:lnSpc>
                          <a:spcPct val="90000"/>
                        </a:lnSpc>
                        <a:spcBef>
                          <a:spcPct val="0"/>
                        </a:spcBef>
                      </a:pPr>
                      <a:r>
                        <a:rPr lang="es-CL" sz="1800" b="1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D.S. 11/2021 DEL MINISTERIO DEL MEDIO AMBIENTE</a:t>
                      </a:r>
                      <a:endParaRPr lang="es-CL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7871215"/>
                  </a:ext>
                </a:extLst>
              </a:tr>
            </a:tbl>
          </a:graphicData>
        </a:graphic>
      </p:graphicFrame>
      <p:grpSp>
        <p:nvGrpSpPr>
          <p:cNvPr id="3" name="Grupo 2"/>
          <p:cNvGrpSpPr/>
          <p:nvPr/>
        </p:nvGrpSpPr>
        <p:grpSpPr>
          <a:xfrm>
            <a:off x="400556" y="1473452"/>
            <a:ext cx="7892553" cy="4534243"/>
            <a:chOff x="361497" y="1227066"/>
            <a:chExt cx="7892553" cy="4534243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994A5268-0D57-62E4-7482-C4B7EF9616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667" t="10270" r="17953" b="8652"/>
            <a:stretch/>
          </p:blipFill>
          <p:spPr>
            <a:xfrm>
              <a:off x="361497" y="1227066"/>
              <a:ext cx="7892553" cy="4534243"/>
            </a:xfrm>
            <a:prstGeom prst="rect">
              <a:avLst/>
            </a:prstGeom>
          </p:spPr>
        </p:pic>
        <p:cxnSp>
          <p:nvCxnSpPr>
            <p:cNvPr id="6" name="Conector recto de flecha 5">
              <a:extLst>
                <a:ext uri="{FF2B5EF4-FFF2-40B4-BE49-F238E27FC236}">
                  <a16:creationId xmlns:a16="http://schemas.microsoft.com/office/drawing/2014/main" id="{3364ED85-B3E1-C744-102F-3C18E881FB7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04713" y="2799256"/>
              <a:ext cx="561975" cy="694932"/>
            </a:xfrm>
            <a:prstGeom prst="straightConnector1">
              <a:avLst/>
            </a:prstGeom>
            <a:ln w="41275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EC459699-C17F-0EE5-C9AC-67E0A0F2354C}"/>
                </a:ext>
              </a:extLst>
            </p:cNvPr>
            <p:cNvSpPr txBox="1"/>
            <p:nvPr/>
          </p:nvSpPr>
          <p:spPr>
            <a:xfrm>
              <a:off x="5384633" y="2430097"/>
              <a:ext cx="6559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400" b="1">
                  <a:solidFill>
                    <a:srgbClr val="FFFF00"/>
                  </a:solidFill>
                </a:rPr>
                <a:t>SO</a:t>
              </a:r>
              <a:r>
                <a:rPr lang="es-ES" b="1">
                  <a:solidFill>
                    <a:srgbClr val="FFFF00"/>
                  </a:solidFill>
                </a:rPr>
                <a:t>2</a:t>
              </a:r>
              <a:endParaRPr lang="es-CL" sz="2400" b="1">
                <a:solidFill>
                  <a:srgbClr val="FFFF00"/>
                </a:solidFill>
              </a:endParaRPr>
            </a:p>
          </p:txBody>
        </p: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3C4A371F-4840-EAA6-3528-1934DF52FEC5}"/>
              </a:ext>
            </a:extLst>
          </p:cNvPr>
          <p:cNvSpPr txBox="1"/>
          <p:nvPr/>
        </p:nvSpPr>
        <p:spPr>
          <a:xfrm>
            <a:off x="8293109" y="1875086"/>
            <a:ext cx="34094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/>
              <a:t>Población 249.156 habitantes</a:t>
            </a:r>
          </a:p>
          <a:p>
            <a:r>
              <a:rPr lang="es-ES"/>
              <a:t>Fuente: CENSO 2017, INE</a:t>
            </a:r>
          </a:p>
          <a:p>
            <a:endParaRPr lang="es-ES"/>
          </a:p>
          <a:p>
            <a:r>
              <a:rPr lang="es-ES"/>
              <a:t>Población: 260.258 habitantes</a:t>
            </a:r>
          </a:p>
          <a:p>
            <a:r>
              <a:rPr lang="es-CL"/>
              <a:t>Fuente: CENSO 2024, INE</a:t>
            </a:r>
          </a:p>
          <a:p>
            <a:endParaRPr lang="es-CL"/>
          </a:p>
        </p:txBody>
      </p:sp>
      <p:sp>
        <p:nvSpPr>
          <p:cNvPr id="2" name="Rectángulo 1"/>
          <p:cNvSpPr/>
          <p:nvPr/>
        </p:nvSpPr>
        <p:spPr>
          <a:xfrm>
            <a:off x="8293109" y="1400300"/>
            <a:ext cx="3313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L"/>
              <a:t>Extensión aproximada: 1.945 km²</a:t>
            </a:r>
          </a:p>
        </p:txBody>
      </p:sp>
    </p:spTree>
    <p:extLst>
      <p:ext uri="{BB962C8B-B14F-4D97-AF65-F5344CB8AC3E}">
        <p14:creationId xmlns:p14="http://schemas.microsoft.com/office/powerpoint/2010/main" val="2418441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>
            <a:extLst>
              <a:ext uri="{FF2B5EF4-FFF2-40B4-BE49-F238E27FC236}">
                <a16:creationId xmlns:a16="http://schemas.microsoft.com/office/drawing/2014/main" id="{ACB56EA8-D2DB-1D58-47D1-43F9FFE7A555}"/>
              </a:ext>
            </a:extLst>
          </p:cNvPr>
          <p:cNvSpPr/>
          <p:nvPr/>
        </p:nvSpPr>
        <p:spPr>
          <a:xfrm>
            <a:off x="378826" y="3338313"/>
            <a:ext cx="442452" cy="471949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44E2D14-902A-EEC8-04ED-7BF5C4B1E6E4}"/>
              </a:ext>
            </a:extLst>
          </p:cNvPr>
          <p:cNvSpPr txBox="1"/>
          <p:nvPr/>
        </p:nvSpPr>
        <p:spPr>
          <a:xfrm>
            <a:off x="157122" y="1882029"/>
            <a:ext cx="18328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300"/>
              <a:t>D.S. 107/2018 </a:t>
            </a:r>
            <a:r>
              <a:rPr lang="es-ES" sz="1300" b="1"/>
              <a:t>Declara Zona Saturada</a:t>
            </a:r>
            <a:r>
              <a:rPr lang="es-ES" sz="1300"/>
              <a:t> por MP10, como concentración anual, y latente por MP10 como concentración diaria</a:t>
            </a:r>
            <a:endParaRPr lang="es-CL" sz="130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D24EA0A-AEAE-E971-EFDE-80BBD5C7102C}"/>
              </a:ext>
            </a:extLst>
          </p:cNvPr>
          <p:cNvSpPr txBox="1"/>
          <p:nvPr/>
        </p:nvSpPr>
        <p:spPr>
          <a:xfrm>
            <a:off x="1174655" y="3837155"/>
            <a:ext cx="1799690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300"/>
              <a:t>Res. Ex. N°1105/2019 </a:t>
            </a:r>
            <a:r>
              <a:rPr lang="es-ES" sz="1300" b="1"/>
              <a:t>da inicio al proceso de elaboración del Plan de Prevención y de Descontaminación Atmosférica (PPDA) por  MP10</a:t>
            </a:r>
            <a:endParaRPr lang="es-CL" sz="1300" b="1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4E729F5-56F3-C211-8811-963D0D534360}"/>
              </a:ext>
            </a:extLst>
          </p:cNvPr>
          <p:cNvSpPr txBox="1"/>
          <p:nvPr/>
        </p:nvSpPr>
        <p:spPr>
          <a:xfrm>
            <a:off x="2767724" y="2456234"/>
            <a:ext cx="181143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300"/>
              <a:t>Res. Ex. N°935/2020, </a:t>
            </a:r>
            <a:r>
              <a:rPr lang="es-ES" sz="1300" b="1"/>
              <a:t>amplia plazo para la elaboración</a:t>
            </a:r>
            <a:r>
              <a:rPr lang="es-ES" sz="1300"/>
              <a:t> del PPDA por  MP10</a:t>
            </a:r>
            <a:endParaRPr lang="es-CL" sz="130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9352A60-D928-6018-B97C-EFD97D8C170F}"/>
              </a:ext>
            </a:extLst>
          </p:cNvPr>
          <p:cNvSpPr txBox="1"/>
          <p:nvPr/>
        </p:nvSpPr>
        <p:spPr>
          <a:xfrm>
            <a:off x="4366447" y="3845302"/>
            <a:ext cx="242153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1300"/>
              <a:t>D.S. N°11/10-03-2021, </a:t>
            </a:r>
            <a:r>
              <a:rPr lang="es-ES" sz="1300" b="1"/>
              <a:t>se Declara zona latente</a:t>
            </a:r>
            <a:r>
              <a:rPr lang="es-ES" sz="1300"/>
              <a:t> por </a:t>
            </a:r>
            <a:r>
              <a:rPr lang="es-CL" sz="1300"/>
              <a:t>SO</a:t>
            </a:r>
            <a:r>
              <a:rPr lang="es-CL" sz="1100"/>
              <a:t>2</a:t>
            </a:r>
            <a:r>
              <a:rPr lang="es-CL" sz="130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1300"/>
              <a:t>Res. Ex. N° 1112, </a:t>
            </a:r>
            <a:r>
              <a:rPr lang="es-ES" sz="1300" b="1"/>
              <a:t>se da inicio al procedimiento para la elaboración del Plan de Prevención Atmosférica (PPA) por SO</a:t>
            </a:r>
            <a:r>
              <a:rPr lang="es-ES" sz="1100" b="1"/>
              <a:t>2</a:t>
            </a:r>
            <a:r>
              <a:rPr lang="es-ES" sz="1300" b="1"/>
              <a:t>. </a:t>
            </a:r>
            <a:endParaRPr lang="es-CL" sz="130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5A3716F7-B9FE-89A8-A65B-576D2CA80405}"/>
              </a:ext>
            </a:extLst>
          </p:cNvPr>
          <p:cNvSpPr txBox="1"/>
          <p:nvPr/>
        </p:nvSpPr>
        <p:spPr>
          <a:xfrm>
            <a:off x="4763527" y="846879"/>
            <a:ext cx="2582751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300"/>
              <a:t>Res. Ex. N° 1445/20-12-2021, se Ordena </a:t>
            </a:r>
            <a:r>
              <a:rPr lang="es-ES" sz="1300" b="1"/>
              <a:t>acumulación del procedimiento </a:t>
            </a:r>
            <a:r>
              <a:rPr lang="es-ES" sz="1300"/>
              <a:t>de elaboración del </a:t>
            </a:r>
            <a:r>
              <a:rPr lang="es-ES" sz="1300" b="1"/>
              <a:t>PPA</a:t>
            </a:r>
            <a:r>
              <a:rPr lang="es-ES" sz="1300"/>
              <a:t> </a:t>
            </a:r>
            <a:r>
              <a:rPr lang="es-ES" sz="1300" b="1"/>
              <a:t>por SO</a:t>
            </a:r>
            <a:r>
              <a:rPr lang="es-ES" sz="1100" b="1"/>
              <a:t>2</a:t>
            </a:r>
            <a:r>
              <a:rPr lang="es-ES" sz="1300" b="1"/>
              <a:t> </a:t>
            </a:r>
            <a:r>
              <a:rPr lang="es-ES" sz="1300"/>
              <a:t>como concentración anual y de 24 horas para la comuna de Catemu al procedimiento de elaboración del </a:t>
            </a:r>
            <a:r>
              <a:rPr lang="es-ES" sz="1300" b="1"/>
              <a:t>PPDA</a:t>
            </a:r>
            <a:r>
              <a:rPr lang="es-ES" sz="1300"/>
              <a:t> </a:t>
            </a:r>
            <a:r>
              <a:rPr lang="es-ES" sz="1300" b="1"/>
              <a:t>por MP10</a:t>
            </a:r>
            <a:r>
              <a:rPr lang="es-ES" sz="1300"/>
              <a:t>, para la Provincia de Quillota y las comunas de Catemu, Panquehue y LlaiLlay de la Provincia de San Felipe de Aconcagua </a:t>
            </a:r>
            <a:endParaRPr lang="es-CL" sz="130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85DA564-738E-0426-163C-57E61688414D}"/>
              </a:ext>
            </a:extLst>
          </p:cNvPr>
          <p:cNvSpPr txBox="1"/>
          <p:nvPr/>
        </p:nvSpPr>
        <p:spPr>
          <a:xfrm>
            <a:off x="7097695" y="3940586"/>
            <a:ext cx="199160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300"/>
              <a:t>Res. Ex. N° 82/ 31-01-2022, se </a:t>
            </a:r>
            <a:r>
              <a:rPr lang="es-MX" sz="1300" b="1"/>
              <a:t>Aprueba Anteproyecto </a:t>
            </a:r>
            <a:r>
              <a:rPr lang="es-MX" sz="1300"/>
              <a:t>del</a:t>
            </a:r>
            <a:r>
              <a:rPr lang="es-MX" sz="1300" b="1"/>
              <a:t> </a:t>
            </a:r>
            <a:r>
              <a:rPr lang="es-ES" sz="1300"/>
              <a:t>Plan de Prevención y Descontaminación Atmosférica para la Provincia de Quillota y las comunas de Catemu, Panquehue y LlaiLlay y </a:t>
            </a:r>
            <a:r>
              <a:rPr lang="es-ES" sz="1300" b="1"/>
              <a:t>somete a consulta pública</a:t>
            </a:r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BD788AEA-1569-34BD-0429-51B165A47B90}"/>
              </a:ext>
            </a:extLst>
          </p:cNvPr>
          <p:cNvCxnSpPr>
            <a:cxnSpLocks/>
          </p:cNvCxnSpPr>
          <p:nvPr/>
        </p:nvCxnSpPr>
        <p:spPr>
          <a:xfrm flipV="1">
            <a:off x="708145" y="3403931"/>
            <a:ext cx="11216000" cy="8421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7E062FE-64A8-DD58-D19F-E98520336BCC}"/>
              </a:ext>
            </a:extLst>
          </p:cNvPr>
          <p:cNvSpPr txBox="1"/>
          <p:nvPr/>
        </p:nvSpPr>
        <p:spPr>
          <a:xfrm>
            <a:off x="301616" y="3405010"/>
            <a:ext cx="9340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>
                <a:solidFill>
                  <a:schemeClr val="bg1"/>
                </a:solidFill>
              </a:rPr>
              <a:t>2018</a:t>
            </a:r>
            <a:endParaRPr lang="es-CL" sz="1600" b="1">
              <a:solidFill>
                <a:schemeClr val="bg1"/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995FBEFF-83B6-9072-6224-C1C4AFD5D343}"/>
              </a:ext>
            </a:extLst>
          </p:cNvPr>
          <p:cNvSpPr txBox="1"/>
          <p:nvPr/>
        </p:nvSpPr>
        <p:spPr>
          <a:xfrm>
            <a:off x="1833658" y="3086441"/>
            <a:ext cx="9340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/>
              <a:t>2019</a:t>
            </a:r>
            <a:endParaRPr lang="es-CL" sz="1600" b="1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DA87B5D-A5B0-02FD-AB2B-C7B4E3822E1A}"/>
              </a:ext>
            </a:extLst>
          </p:cNvPr>
          <p:cNvSpPr txBox="1"/>
          <p:nvPr/>
        </p:nvSpPr>
        <p:spPr>
          <a:xfrm>
            <a:off x="3380916" y="3817182"/>
            <a:ext cx="9340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/>
              <a:t>2020</a:t>
            </a:r>
            <a:endParaRPr lang="es-CL" sz="1600" b="1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193CF67-F9E9-BA0F-A052-FC5115DB4A58}"/>
              </a:ext>
            </a:extLst>
          </p:cNvPr>
          <p:cNvSpPr txBox="1"/>
          <p:nvPr/>
        </p:nvSpPr>
        <p:spPr>
          <a:xfrm>
            <a:off x="5301912" y="3058703"/>
            <a:ext cx="9340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/>
              <a:t>2021</a:t>
            </a:r>
            <a:endParaRPr lang="es-CL" sz="1600" b="1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57455E2-929B-5EF8-2DEB-2EBF3510BD56}"/>
              </a:ext>
            </a:extLst>
          </p:cNvPr>
          <p:cNvSpPr txBox="1"/>
          <p:nvPr/>
        </p:nvSpPr>
        <p:spPr>
          <a:xfrm>
            <a:off x="7623473" y="3033209"/>
            <a:ext cx="9340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/>
              <a:t>2022</a:t>
            </a:r>
            <a:endParaRPr lang="es-CL" sz="1600" b="1"/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9B643869-931B-69DD-E5A4-44504D7717EE}"/>
              </a:ext>
            </a:extLst>
          </p:cNvPr>
          <p:cNvCxnSpPr>
            <a:cxnSpLocks/>
          </p:cNvCxnSpPr>
          <p:nvPr/>
        </p:nvCxnSpPr>
        <p:spPr>
          <a:xfrm>
            <a:off x="2115388" y="3428737"/>
            <a:ext cx="0" cy="383311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825ADAF8-0793-C5CE-400C-372E2FF6898B}"/>
              </a:ext>
            </a:extLst>
          </p:cNvPr>
          <p:cNvCxnSpPr>
            <a:cxnSpLocks/>
          </p:cNvCxnSpPr>
          <p:nvPr/>
        </p:nvCxnSpPr>
        <p:spPr>
          <a:xfrm>
            <a:off x="3700012" y="3433871"/>
            <a:ext cx="0" cy="383311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70AC1FE5-DBDD-AF90-4FC7-11CC9EA2DE26}"/>
              </a:ext>
            </a:extLst>
          </p:cNvPr>
          <p:cNvCxnSpPr>
            <a:cxnSpLocks/>
          </p:cNvCxnSpPr>
          <p:nvPr/>
        </p:nvCxnSpPr>
        <p:spPr>
          <a:xfrm>
            <a:off x="5577212" y="3404305"/>
            <a:ext cx="0" cy="383311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5885498F-CBAB-B86E-A39A-F41228E54B6B}"/>
              </a:ext>
            </a:extLst>
          </p:cNvPr>
          <p:cNvCxnSpPr>
            <a:cxnSpLocks/>
          </p:cNvCxnSpPr>
          <p:nvPr/>
        </p:nvCxnSpPr>
        <p:spPr>
          <a:xfrm>
            <a:off x="7956623" y="3420209"/>
            <a:ext cx="0" cy="383311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CuadroTexto 23">
            <a:extLst>
              <a:ext uri="{FF2B5EF4-FFF2-40B4-BE49-F238E27FC236}">
                <a16:creationId xmlns:a16="http://schemas.microsoft.com/office/drawing/2014/main" id="{FFFE8741-820E-DB50-9BBB-3B7349AD1813}"/>
              </a:ext>
            </a:extLst>
          </p:cNvPr>
          <p:cNvSpPr txBox="1"/>
          <p:nvPr/>
        </p:nvSpPr>
        <p:spPr>
          <a:xfrm>
            <a:off x="8186459" y="1746991"/>
            <a:ext cx="113432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300"/>
              <a:t>Elaboración del</a:t>
            </a:r>
            <a:r>
              <a:rPr lang="es-MX" sz="1300" b="1"/>
              <a:t> proyecto definitivo de </a:t>
            </a:r>
            <a:r>
              <a:rPr lang="es-ES" sz="1300" b="1"/>
              <a:t>Plan</a:t>
            </a:r>
          </a:p>
          <a:p>
            <a:pPr algn="just"/>
            <a:r>
              <a:rPr lang="es-ES" sz="1300"/>
              <a:t>Mayo 2022- Abril 2023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C0C31B07-0130-2A69-8CAE-DE25FCA9A98F}"/>
              </a:ext>
            </a:extLst>
          </p:cNvPr>
          <p:cNvSpPr txBox="1"/>
          <p:nvPr/>
        </p:nvSpPr>
        <p:spPr>
          <a:xfrm>
            <a:off x="8367668" y="3433871"/>
            <a:ext cx="9340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/>
              <a:t>2022</a:t>
            </a:r>
            <a:endParaRPr lang="es-CL" sz="1600" b="1"/>
          </a:p>
        </p:txBody>
      </p: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A2F0E49B-6654-AEE8-3A8B-292E09D6AEE1}"/>
              </a:ext>
            </a:extLst>
          </p:cNvPr>
          <p:cNvCxnSpPr>
            <a:cxnSpLocks/>
          </p:cNvCxnSpPr>
          <p:nvPr/>
        </p:nvCxnSpPr>
        <p:spPr>
          <a:xfrm>
            <a:off x="8642823" y="3032568"/>
            <a:ext cx="0" cy="383311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CuadroTexto 26">
            <a:extLst>
              <a:ext uri="{FF2B5EF4-FFF2-40B4-BE49-F238E27FC236}">
                <a16:creationId xmlns:a16="http://schemas.microsoft.com/office/drawing/2014/main" id="{FDD743C7-73DF-D84F-03AE-A309FA1D502B}"/>
              </a:ext>
            </a:extLst>
          </p:cNvPr>
          <p:cNvSpPr txBox="1"/>
          <p:nvPr/>
        </p:nvSpPr>
        <p:spPr>
          <a:xfrm>
            <a:off x="9533913" y="3005414"/>
            <a:ext cx="934066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1600" b="1">
                <a:solidFill>
                  <a:schemeClr val="tx1">
                    <a:lumMod val="95000"/>
                    <a:lumOff val="5000"/>
                  </a:schemeClr>
                </a:solidFill>
              </a:rPr>
              <a:t>2023</a:t>
            </a:r>
            <a:endParaRPr lang="es-CL" sz="1600" b="1">
              <a:solidFill>
                <a:schemeClr val="tx1">
                  <a:lumMod val="95000"/>
                  <a:lumOff val="5000"/>
                </a:schemeClr>
              </a:solidFill>
              <a:cs typeface="Calibri"/>
            </a:endParaRPr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74BF8623-BECE-02BC-2FF2-5B84E3DC602E}"/>
              </a:ext>
            </a:extLst>
          </p:cNvPr>
          <p:cNvCxnSpPr>
            <a:cxnSpLocks/>
          </p:cNvCxnSpPr>
          <p:nvPr/>
        </p:nvCxnSpPr>
        <p:spPr>
          <a:xfrm>
            <a:off x="9871586" y="3397257"/>
            <a:ext cx="0" cy="383311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CuadroTexto 28">
            <a:extLst>
              <a:ext uri="{FF2B5EF4-FFF2-40B4-BE49-F238E27FC236}">
                <a16:creationId xmlns:a16="http://schemas.microsoft.com/office/drawing/2014/main" id="{983ACFF7-B040-0B9E-E951-3DCD940C4B5F}"/>
              </a:ext>
            </a:extLst>
          </p:cNvPr>
          <p:cNvSpPr txBox="1"/>
          <p:nvPr/>
        </p:nvSpPr>
        <p:spPr>
          <a:xfrm>
            <a:off x="9319340" y="3738808"/>
            <a:ext cx="1470825" cy="12926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s-ES" sz="1300" b="1">
                <a:solidFill>
                  <a:schemeClr val="tx1">
                    <a:lumMod val="95000"/>
                    <a:lumOff val="5000"/>
                  </a:schemeClr>
                </a:solidFill>
              </a:rPr>
              <a:t>Pronunciamiento</a:t>
            </a:r>
            <a:r>
              <a:rPr lang="es-ES" sz="1300">
                <a:solidFill>
                  <a:schemeClr val="tx1">
                    <a:lumMod val="95000"/>
                    <a:lumOff val="5000"/>
                  </a:schemeClr>
                </a:solidFill>
              </a:rPr>
              <a:t> del Consejo de Ministros para la Sustentabilidad y el Cambio Climático</a:t>
            </a:r>
            <a:endParaRPr lang="es-ES" sz="1300">
              <a:solidFill>
                <a:schemeClr val="tx1">
                  <a:lumMod val="95000"/>
                  <a:lumOff val="5000"/>
                </a:schemeClr>
              </a:solidFill>
              <a:cs typeface="Calibri"/>
            </a:endParaRPr>
          </a:p>
        </p:txBody>
      </p:sp>
      <p:sp>
        <p:nvSpPr>
          <p:cNvPr id="31" name="Título 1">
            <a:extLst>
              <a:ext uri="{FF2B5EF4-FFF2-40B4-BE49-F238E27FC236}">
                <a16:creationId xmlns:a16="http://schemas.microsoft.com/office/drawing/2014/main" id="{51601DE5-E608-21BE-272D-B2EC16E5B6F4}"/>
              </a:ext>
            </a:extLst>
          </p:cNvPr>
          <p:cNvSpPr txBox="1">
            <a:spLocks/>
          </p:cNvSpPr>
          <p:nvPr/>
        </p:nvSpPr>
        <p:spPr>
          <a:xfrm>
            <a:off x="378826" y="236352"/>
            <a:ext cx="11137575" cy="6201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00" b="1" i="0" kern="1200">
                <a:solidFill>
                  <a:srgbClr val="0B45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s-ES" sz="3200"/>
              <a:t>LÍNEA DE TIEMPO DEL PROCESO</a:t>
            </a:r>
            <a:endParaRPr lang="es-CL" sz="3200"/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FDD743C7-73DF-D84F-03AE-A309FA1D502B}"/>
              </a:ext>
            </a:extLst>
          </p:cNvPr>
          <p:cNvSpPr txBox="1"/>
          <p:nvPr/>
        </p:nvSpPr>
        <p:spPr>
          <a:xfrm>
            <a:off x="10782421" y="3444520"/>
            <a:ext cx="934066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1600" b="1">
                <a:solidFill>
                  <a:schemeClr val="tx1">
                    <a:lumMod val="95000"/>
                    <a:lumOff val="5000"/>
                  </a:schemeClr>
                </a:solidFill>
              </a:rPr>
              <a:t>2025</a:t>
            </a:r>
            <a:endParaRPr lang="es-CL" sz="1600" b="1">
              <a:solidFill>
                <a:schemeClr val="tx1">
                  <a:lumMod val="95000"/>
                  <a:lumOff val="5000"/>
                </a:schemeClr>
              </a:solidFill>
              <a:cs typeface="Calibri"/>
            </a:endParaRPr>
          </a:p>
        </p:txBody>
      </p: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74BF8623-BECE-02BC-2FF2-5B84E3DC602E}"/>
              </a:ext>
            </a:extLst>
          </p:cNvPr>
          <p:cNvCxnSpPr>
            <a:cxnSpLocks/>
          </p:cNvCxnSpPr>
          <p:nvPr/>
        </p:nvCxnSpPr>
        <p:spPr>
          <a:xfrm>
            <a:off x="11054680" y="3045426"/>
            <a:ext cx="0" cy="383311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ángulo 3"/>
          <p:cNvSpPr/>
          <p:nvPr/>
        </p:nvSpPr>
        <p:spPr>
          <a:xfrm>
            <a:off x="10324636" y="1762995"/>
            <a:ext cx="146008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300" b="1"/>
              <a:t>Toma de razón CGR </a:t>
            </a:r>
            <a:r>
              <a:rPr lang="es-ES" sz="1300"/>
              <a:t>01/10/2025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0429306" y="2308240"/>
            <a:ext cx="1250747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300" b="1"/>
              <a:t>Publicación Diario Oficial  </a:t>
            </a:r>
            <a:r>
              <a:rPr lang="es-ES" sz="1300"/>
              <a:t>23/10/2025</a:t>
            </a:r>
            <a:endParaRPr lang="es-CL" sz="1300"/>
          </a:p>
        </p:txBody>
      </p:sp>
    </p:spTree>
    <p:extLst>
      <p:ext uri="{BB962C8B-B14F-4D97-AF65-F5344CB8AC3E}">
        <p14:creationId xmlns:p14="http://schemas.microsoft.com/office/powerpoint/2010/main" val="4117842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151CB58D-CBC6-CFF0-5FD9-1FEEABF96E96}"/>
              </a:ext>
            </a:extLst>
          </p:cNvPr>
          <p:cNvSpPr/>
          <p:nvPr/>
        </p:nvSpPr>
        <p:spPr>
          <a:xfrm>
            <a:off x="541060" y="362017"/>
            <a:ext cx="107365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sz="3200" b="1">
                <a:solidFill>
                  <a:srgbClr val="284A7C"/>
                </a:solidFill>
                <a:ea typeface="+mj-ea"/>
                <a:cs typeface="+mj-cs"/>
              </a:rPr>
              <a:t>INVENTARIO DE EMISIONES PARA LA ZONA 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A8AC9D89-8FD9-CDEF-3E8D-BFC6324DC9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0076934"/>
              </p:ext>
            </p:extLst>
          </p:nvPr>
        </p:nvGraphicFramePr>
        <p:xfrm>
          <a:off x="969817" y="1066800"/>
          <a:ext cx="10111840" cy="5429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4298" y="3247453"/>
            <a:ext cx="1314450" cy="84772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677" y="3543299"/>
            <a:ext cx="1124712" cy="74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226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Marcador de contenido 3">
            <a:extLst>
              <a:ext uri="{FF2B5EF4-FFF2-40B4-BE49-F238E27FC236}">
                <a16:creationId xmlns:a16="http://schemas.microsoft.com/office/drawing/2014/main" id="{B949C0B6-47A6-C8FF-0040-C0FC6A621E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3928763"/>
              </p:ext>
            </p:extLst>
          </p:nvPr>
        </p:nvGraphicFramePr>
        <p:xfrm>
          <a:off x="498076" y="1309974"/>
          <a:ext cx="4648081" cy="48356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1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0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5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76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75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802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Tipo 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Fuente 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1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Emisiones (ton/año) 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972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 b="1">
                          <a:effectLst/>
                        </a:rPr>
                        <a:t>MP</a:t>
                      </a:r>
                      <a:r>
                        <a:rPr lang="es-CL" sz="1050" b="1">
                          <a:effectLst/>
                        </a:rPr>
                        <a:t>10</a:t>
                      </a:r>
                      <a:endParaRPr lang="es-C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 b="1">
                          <a:effectLst/>
                        </a:rPr>
                        <a:t>NO</a:t>
                      </a:r>
                      <a:r>
                        <a:rPr lang="es-CL" sz="1200" b="1" baseline="-25000">
                          <a:effectLst/>
                        </a:rPr>
                        <a:t>X</a:t>
                      </a:r>
                      <a:endParaRPr lang="es-C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 b="1">
                          <a:effectLst/>
                        </a:rPr>
                        <a:t>SO</a:t>
                      </a:r>
                      <a:r>
                        <a:rPr lang="es-CL" sz="1200" b="1" baseline="-25000">
                          <a:effectLst/>
                        </a:rPr>
                        <a:t>2</a:t>
                      </a:r>
                      <a:endParaRPr lang="es-C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4921">
                <a:tc row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Puntual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Fundición Chagres (Anglo American)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564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n/a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9.552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3998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Cristalería Chile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39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579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347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652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Cementos Melón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156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762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230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4921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Termoeléctrica Los vientos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1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21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0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4921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Termoeléctrica Nehuenco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24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555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7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5454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Termoeléctrica San isidro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63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916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7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9217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Empresa Alga Marina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12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26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113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8292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Otras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89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376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135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9423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 b="1">
                          <a:effectLst/>
                        </a:rPr>
                        <a:t>SUBTOTAL</a:t>
                      </a:r>
                      <a:endParaRPr lang="es-C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 b="1">
                          <a:effectLst/>
                        </a:rPr>
                        <a:t>948</a:t>
                      </a:r>
                      <a:endParaRPr lang="es-C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 b="1">
                          <a:effectLst/>
                        </a:rPr>
                        <a:t>3.235</a:t>
                      </a:r>
                      <a:endParaRPr lang="es-C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 b="1">
                          <a:effectLst/>
                        </a:rPr>
                        <a:t>10.391</a:t>
                      </a:r>
                      <a:endParaRPr lang="es-C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94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Residencial 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Calefactores 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261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81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5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9423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 b="1">
                          <a:effectLst/>
                        </a:rPr>
                        <a:t>SUBTOTAL</a:t>
                      </a:r>
                      <a:endParaRPr lang="es-C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 b="1">
                          <a:effectLst/>
                        </a:rPr>
                        <a:t>261</a:t>
                      </a:r>
                      <a:endParaRPr lang="es-C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 b="1">
                          <a:effectLst/>
                        </a:rPr>
                        <a:t>81</a:t>
                      </a:r>
                      <a:endParaRPr lang="es-C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 b="1">
                          <a:effectLst/>
                        </a:rPr>
                        <a:t>5</a:t>
                      </a:r>
                      <a:endParaRPr lang="es-C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3" name="Marcador de contenido 3">
            <a:extLst>
              <a:ext uri="{FF2B5EF4-FFF2-40B4-BE49-F238E27FC236}">
                <a16:creationId xmlns:a16="http://schemas.microsoft.com/office/drawing/2014/main" id="{EB61486A-7CC5-4B45-F356-486C78189E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9275068"/>
              </p:ext>
            </p:extLst>
          </p:nvPr>
        </p:nvGraphicFramePr>
        <p:xfrm>
          <a:off x="5680153" y="1301511"/>
          <a:ext cx="5388339" cy="49845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154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4375">
                  <a:extLst>
                    <a:ext uri="{9D8B030D-6E8A-4147-A177-3AD203B41FA5}">
                      <a16:colId xmlns:a16="http://schemas.microsoft.com/office/drawing/2014/main" val="3875467169"/>
                    </a:ext>
                  </a:extLst>
                </a:gridCol>
                <a:gridCol w="6538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64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822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8635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Tipo 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Fuente 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2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Emisiones (ton/año) 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764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 b="1">
                          <a:effectLst/>
                        </a:rPr>
                        <a:t>MP</a:t>
                      </a:r>
                      <a:r>
                        <a:rPr lang="es-CL" sz="1050" b="1">
                          <a:effectLst/>
                        </a:rPr>
                        <a:t>10</a:t>
                      </a:r>
                      <a:endParaRPr lang="es-C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 b="1">
                          <a:effectLst/>
                        </a:rPr>
                        <a:t>NO</a:t>
                      </a:r>
                      <a:r>
                        <a:rPr lang="es-CL" sz="1200" b="1" baseline="-25000">
                          <a:effectLst/>
                        </a:rPr>
                        <a:t>X</a:t>
                      </a:r>
                      <a:endParaRPr lang="es-C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 b="1">
                          <a:effectLst/>
                        </a:rPr>
                        <a:t>SO</a:t>
                      </a:r>
                      <a:r>
                        <a:rPr lang="es-CL" sz="1200" b="1" baseline="-25000">
                          <a:effectLst/>
                        </a:rPr>
                        <a:t>2</a:t>
                      </a:r>
                      <a:endParaRPr lang="es-C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723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Otras </a:t>
                      </a:r>
                      <a:r>
                        <a:rPr lang="es-CL" sz="1200" err="1">
                          <a:effectLst/>
                        </a:rPr>
                        <a:t>Areales</a:t>
                      </a:r>
                      <a:r>
                        <a:rPr lang="es-CL" sz="1200">
                          <a:effectLst/>
                        </a:rPr>
                        <a:t> 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Áridos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173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n/a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n/a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479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1200">
                          <a:effectLst/>
                        </a:rPr>
                        <a:t>Incendio Forestales</a:t>
                      </a:r>
                      <a:endParaRPr lang="es-CL" sz="2000"/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56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19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6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544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1200">
                          <a:effectLst/>
                        </a:rPr>
                        <a:t>Quemas Agrícolas y forestales </a:t>
                      </a:r>
                      <a:endParaRPr lang="es-CL" sz="2000"/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12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3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0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302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1200">
                          <a:effectLst/>
                        </a:rPr>
                        <a:t>Otras</a:t>
                      </a:r>
                      <a:endParaRPr lang="es-CL" sz="2000"/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31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1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n/a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723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 b="1">
                          <a:effectLst/>
                        </a:rPr>
                        <a:t>SUBTOTAL</a:t>
                      </a:r>
                      <a:endParaRPr lang="es-C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 b="1">
                          <a:effectLst/>
                        </a:rPr>
                        <a:t>272</a:t>
                      </a:r>
                      <a:endParaRPr lang="es-C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 b="1">
                          <a:effectLst/>
                        </a:rPr>
                        <a:t>23</a:t>
                      </a:r>
                      <a:endParaRPr lang="es-C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 b="1">
                          <a:effectLst/>
                        </a:rPr>
                        <a:t>6</a:t>
                      </a:r>
                      <a:endParaRPr lang="es-C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8302">
                <a:tc row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Fugitivas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Mina Soldado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1.640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s-CL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1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2723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Planta Mina Soldado</a:t>
                      </a: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794</a:t>
                      </a:r>
                      <a:endParaRPr lang="es-CL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n/a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n/a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extLst>
                  <a:ext uri="{0D108BD9-81ED-4DB2-BD59-A6C34878D82A}">
                    <a16:rowId xmlns:a16="http://schemas.microsoft.com/office/drawing/2014/main" val="1308252237"/>
                  </a:ext>
                </a:extLst>
              </a:tr>
              <a:tr h="262723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1200">
                          <a:effectLst/>
                        </a:rPr>
                        <a:t>Mina UVA</a:t>
                      </a:r>
                      <a:endParaRPr lang="es-CL" sz="2000"/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24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n/a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n/a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2723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1200">
                          <a:effectLst/>
                        </a:rPr>
                        <a:t>Planta Catemu</a:t>
                      </a:r>
                      <a:endParaRPr lang="es-CL" sz="2000"/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50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n/a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n/a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8302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Mina 3H</a:t>
                      </a: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endParaRPr lang="es-CL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extLst>
                  <a:ext uri="{0D108BD9-81ED-4DB2-BD59-A6C34878D82A}">
                    <a16:rowId xmlns:a16="http://schemas.microsoft.com/office/drawing/2014/main" val="1436429160"/>
                  </a:ext>
                </a:extLst>
              </a:tr>
              <a:tr h="228302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1200">
                          <a:effectLst/>
                        </a:rPr>
                        <a:t>Cantera Ñilhue</a:t>
                      </a:r>
                      <a:endParaRPr lang="es-CL" sz="2000"/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43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n/a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n/a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8302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1200">
                          <a:effectLst/>
                        </a:rPr>
                        <a:t>Polvo de Calle</a:t>
                      </a:r>
                      <a:endParaRPr lang="es-CL" sz="2000"/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1.117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n/a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n/a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8302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1200">
                          <a:effectLst/>
                        </a:rPr>
                        <a:t>Otros</a:t>
                      </a:r>
                      <a:endParaRPr lang="es-CL" sz="2000"/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40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n/a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n/a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830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 b="1">
                          <a:effectLst/>
                        </a:rPr>
                        <a:t>SUBTOTAL</a:t>
                      </a:r>
                      <a:endParaRPr lang="es-C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 b="1">
                          <a:effectLst/>
                        </a:rPr>
                        <a:t>3.736</a:t>
                      </a:r>
                      <a:endParaRPr lang="es-C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</a:t>
                      </a:r>
                      <a:r>
                        <a:rPr lang="es-CL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C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830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Móviles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Fuera de ruta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5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50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0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8302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1200">
                          <a:effectLst/>
                        </a:rPr>
                        <a:t>En Ruta</a:t>
                      </a:r>
                      <a:endParaRPr lang="es-CL" sz="2000"/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106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3.246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effectLst/>
                        </a:rPr>
                        <a:t>4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830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 b="1">
                          <a:effectLst/>
                        </a:rPr>
                        <a:t>SUBTOTAL</a:t>
                      </a:r>
                      <a:endParaRPr lang="es-C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 b="1">
                          <a:effectLst/>
                        </a:rPr>
                        <a:t>111</a:t>
                      </a:r>
                      <a:endParaRPr lang="es-C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200" b="1">
                          <a:effectLst/>
                        </a:rPr>
                        <a:t>3.480</a:t>
                      </a:r>
                      <a:endParaRPr lang="es-C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s-CL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2723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 b="1">
                          <a:effectLst/>
                        </a:rPr>
                        <a:t>TOTAL</a:t>
                      </a:r>
                      <a:endParaRPr lang="es-CL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s-CL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.348</a:t>
                      </a: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 b="1">
                          <a:effectLst/>
                        </a:rPr>
                        <a:t>6.842</a:t>
                      </a:r>
                      <a:endParaRPr lang="es-CL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 b="1">
                          <a:effectLst/>
                        </a:rPr>
                        <a:t>10.407</a:t>
                      </a:r>
                      <a:endParaRPr lang="es-CL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28" marR="28628" marT="6135" marB="6135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4" name="Rectángulo 3">
            <a:extLst>
              <a:ext uri="{FF2B5EF4-FFF2-40B4-BE49-F238E27FC236}">
                <a16:creationId xmlns:a16="http://schemas.microsoft.com/office/drawing/2014/main" id="{D10783BF-F312-405A-75BC-458C54AE5009}"/>
              </a:ext>
            </a:extLst>
          </p:cNvPr>
          <p:cNvSpPr/>
          <p:nvPr/>
        </p:nvSpPr>
        <p:spPr>
          <a:xfrm>
            <a:off x="541060" y="362017"/>
            <a:ext cx="120167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sz="3200" b="1">
                <a:solidFill>
                  <a:srgbClr val="284A7C"/>
                </a:solidFill>
                <a:ea typeface="+mj-ea"/>
                <a:cs typeface="+mj-cs"/>
              </a:rPr>
              <a:t>INVENTARIO DE EMISIONES PARA LA ZONA </a:t>
            </a:r>
          </a:p>
        </p:txBody>
      </p:sp>
    </p:spTree>
    <p:extLst>
      <p:ext uri="{BB962C8B-B14F-4D97-AF65-F5344CB8AC3E}">
        <p14:creationId xmlns:p14="http://schemas.microsoft.com/office/powerpoint/2010/main" val="3510199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08;p26" title="Fondo PPT-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Marcador de contenido 3">
            <a:extLst>
              <a:ext uri="{FF2B5EF4-FFF2-40B4-BE49-F238E27FC236}">
                <a16:creationId xmlns:a16="http://schemas.microsoft.com/office/drawing/2014/main" id="{551BD69B-D305-E298-7E2B-E0B5BFE40F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8516860"/>
              </p:ext>
            </p:extLst>
          </p:nvPr>
        </p:nvGraphicFramePr>
        <p:xfrm>
          <a:off x="606813" y="2902526"/>
          <a:ext cx="9389806" cy="1600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8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51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78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78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427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59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75898"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CL" sz="16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Contaminante</a:t>
                      </a: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 </a:t>
                      </a:r>
                      <a:endParaRPr lang="es-C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algn="ctr" defTabSz="562447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Promedio Anual </a:t>
                      </a:r>
                    </a:p>
                    <a:p>
                      <a:pPr marL="0" algn="ctr" defTabSz="562447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(2019) </a:t>
                      </a:r>
                    </a:p>
                    <a:p>
                      <a:pPr marL="0" algn="ctr" defTabSz="562447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s-CL" sz="1600" b="1" kern="120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μg</a:t>
                      </a:r>
                      <a:r>
                        <a:rPr lang="es-CL" sz="16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/m</a:t>
                      </a:r>
                      <a:r>
                        <a:rPr lang="es-CL" sz="1600" b="1" kern="1200" baseline="300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s-CL" sz="16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CL" sz="16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Norma Anual</a:t>
                      </a: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s-CL" sz="1600" b="1" kern="120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CL" sz="16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(μg/m</a:t>
                      </a:r>
                      <a:r>
                        <a:rPr lang="es-CL" sz="1600" b="1" kern="1200" baseline="300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s-CL" sz="16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N)</a:t>
                      </a: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algn="ctr" defTabSz="562447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CL" sz="16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 del Plan</a:t>
                      </a:r>
                    </a:p>
                    <a:p>
                      <a:pPr marL="0" algn="ctr" defTabSz="562447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s-CL" sz="1600" b="1" kern="120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562447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CL" sz="16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(μg/m</a:t>
                      </a:r>
                      <a:r>
                        <a:rPr lang="es-CL" sz="1600" b="1" kern="1200" baseline="300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s-CL" sz="16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N)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algn="ctr" defTabSz="562447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s-CL" sz="1200" b="1" kern="120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562447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CL" sz="16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Reducción 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759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s-CL" sz="16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CL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(μg/m</a:t>
                      </a:r>
                      <a:r>
                        <a:rPr lang="es-CL" sz="1600" kern="1200" baseline="300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s-CL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562447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s-CL" sz="16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562447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s-CL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Porcentaje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8743">
                <a:tc>
                  <a:txBody>
                    <a:bodyPr/>
                    <a:lstStyle/>
                    <a:p>
                      <a:pPr marL="0" algn="ctr" defTabSz="562447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20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MP</a:t>
                      </a:r>
                      <a:r>
                        <a:rPr lang="es-CL" sz="16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es-CL" sz="2000" b="1" kern="120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562447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562447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562447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1" kern="120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562447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62447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33%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609567CD-268E-1751-3B73-3868EB7412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1854323"/>
              </p:ext>
            </p:extLst>
          </p:nvPr>
        </p:nvGraphicFramePr>
        <p:xfrm>
          <a:off x="606814" y="5161090"/>
          <a:ext cx="9389807" cy="14988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54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54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70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42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35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528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Contaminante</a:t>
                      </a:r>
                      <a:endParaRPr lang="es-C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Promedio Trianual (2018‐2020)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(</a:t>
                      </a:r>
                      <a:r>
                        <a:rPr lang="es-ES" sz="1600" err="1">
                          <a:effectLst/>
                        </a:rPr>
                        <a:t>ppbv</a:t>
                      </a:r>
                      <a:r>
                        <a:rPr lang="es-ES" sz="1600">
                          <a:effectLst/>
                        </a:rPr>
                        <a:t>)</a:t>
                      </a:r>
                      <a:endParaRPr lang="es-C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L" sz="16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Norma Anual (</a:t>
                      </a:r>
                      <a:r>
                        <a:rPr lang="es-CL" sz="1600" err="1">
                          <a:effectLst/>
                        </a:rPr>
                        <a:t>ppbv</a:t>
                      </a:r>
                      <a:r>
                        <a:rPr lang="es-CL" sz="1600">
                          <a:effectLst/>
                        </a:rPr>
                        <a:t>)</a:t>
                      </a:r>
                      <a:endParaRPr lang="es-C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L" sz="16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Meta del Plan (</a:t>
                      </a:r>
                      <a:r>
                        <a:rPr lang="es-CL" sz="1600" err="1">
                          <a:effectLst/>
                        </a:rPr>
                        <a:t>ppbv</a:t>
                      </a:r>
                      <a:r>
                        <a:rPr lang="es-CL" sz="1600">
                          <a:effectLst/>
                        </a:rPr>
                        <a:t>)</a:t>
                      </a:r>
                      <a:endParaRPr lang="es-C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Reducción </a:t>
                      </a:r>
                      <a:endParaRPr lang="es-C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7255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16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ppbv</a:t>
                      </a:r>
                      <a:endParaRPr lang="es-C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16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Porcentaje </a:t>
                      </a:r>
                      <a:endParaRPr lang="es-C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3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</a:rPr>
                        <a:t>SO</a:t>
                      </a:r>
                      <a:r>
                        <a:rPr lang="es-ES" sz="2000" baseline="-25000">
                          <a:effectLst/>
                        </a:rPr>
                        <a:t>2</a:t>
                      </a:r>
                      <a:endParaRPr lang="es-C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>
                          <a:effectLst/>
                        </a:rPr>
                        <a:t>21,29</a:t>
                      </a:r>
                      <a:endParaRPr lang="es-C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23</a:t>
                      </a:r>
                      <a:endParaRPr lang="es-C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b="1">
                          <a:solidFill>
                            <a:srgbClr val="FF0000"/>
                          </a:solidFill>
                          <a:effectLst/>
                        </a:rPr>
                        <a:t>18,17</a:t>
                      </a:r>
                      <a:endParaRPr lang="es-CL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3,12</a:t>
                      </a:r>
                      <a:endParaRPr lang="es-C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15%</a:t>
                      </a:r>
                      <a:endParaRPr lang="es-C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562251C5-58F9-8D5A-39BD-4A73CC27D274}"/>
              </a:ext>
            </a:extLst>
          </p:cNvPr>
          <p:cNvSpPr txBox="1"/>
          <p:nvPr/>
        </p:nvSpPr>
        <p:spPr>
          <a:xfrm>
            <a:off x="543743" y="2425044"/>
            <a:ext cx="5421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>
                <a:solidFill>
                  <a:srgbClr val="284A7C"/>
                </a:solidFill>
                <a:ea typeface="+mj-ea"/>
                <a:cs typeface="+mj-cs"/>
              </a:rPr>
              <a:t>Metas de Calidad del Aire MP</a:t>
            </a:r>
            <a:r>
              <a:rPr lang="es-ES" b="1">
                <a:solidFill>
                  <a:srgbClr val="284A7C"/>
                </a:solidFill>
                <a:ea typeface="+mj-ea"/>
                <a:cs typeface="+mj-cs"/>
              </a:rPr>
              <a:t>10</a:t>
            </a:r>
            <a:endParaRPr lang="es-CL" sz="2400" b="1">
              <a:solidFill>
                <a:srgbClr val="284A7C"/>
              </a:solidFill>
              <a:ea typeface="+mj-ea"/>
              <a:cs typeface="+mj-cs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179264D5-29AA-5678-A01E-F8D05DD0CF5B}"/>
              </a:ext>
            </a:extLst>
          </p:cNvPr>
          <p:cNvSpPr txBox="1">
            <a:spLocks/>
          </p:cNvSpPr>
          <p:nvPr/>
        </p:nvSpPr>
        <p:spPr>
          <a:xfrm>
            <a:off x="543743" y="4705854"/>
            <a:ext cx="9452876" cy="37041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284A7C"/>
                </a:solidFill>
                <a:latin typeface="GOBCL-HEAVY" pitchFamily="2" charset="77"/>
                <a:ea typeface="+mj-ea"/>
                <a:cs typeface="+mj-cs"/>
              </a:defRPr>
            </a:lvl1pPr>
          </a:lstStyle>
          <a:p>
            <a:r>
              <a:rPr lang="es-ES" sz="2400">
                <a:latin typeface="+mn-lt"/>
              </a:rPr>
              <a:t>Metas de Calidad del Aire SO</a:t>
            </a:r>
            <a:r>
              <a:rPr lang="es-ES" sz="1800">
                <a:latin typeface="+mn-lt"/>
              </a:rPr>
              <a:t>2</a:t>
            </a:r>
            <a:endParaRPr lang="es-CL" sz="2400">
              <a:latin typeface="+mn-lt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1BA1AC0-2701-9B35-4957-253DA6AC8813}"/>
              </a:ext>
            </a:extLst>
          </p:cNvPr>
          <p:cNvSpPr txBox="1"/>
          <p:nvPr/>
        </p:nvSpPr>
        <p:spPr>
          <a:xfrm>
            <a:off x="439460" y="684670"/>
            <a:ext cx="11190565" cy="1492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000">
                <a:ea typeface="Verdana" panose="020B0604030504040204" pitchFamily="34" charset="0"/>
              </a:rPr>
              <a:t>Dar cumplimiento y recuperar los niveles establecidos en las normas primarias de calidad ambiental de aire asociadas a los contaminantes Material Particulado Respirable (MP</a:t>
            </a:r>
            <a:r>
              <a:rPr lang="es-ES" sz="1600">
                <a:ea typeface="Verdana" panose="020B0604030504040204" pitchFamily="34" charset="0"/>
              </a:rPr>
              <a:t>10</a:t>
            </a:r>
            <a:r>
              <a:rPr lang="es-ES" sz="2000">
                <a:ea typeface="Verdana" panose="020B0604030504040204" pitchFamily="34" charset="0"/>
              </a:rPr>
              <a:t>) y Dióxido de Azufre (SO</a:t>
            </a:r>
            <a:r>
              <a:rPr lang="es-ES" sz="1600">
                <a:ea typeface="Verdana" panose="020B0604030504040204" pitchFamily="34" charset="0"/>
              </a:rPr>
              <a:t>2</a:t>
            </a:r>
            <a:r>
              <a:rPr lang="es-ES" sz="2000">
                <a:ea typeface="Verdana" panose="020B0604030504040204" pitchFamily="34" charset="0"/>
              </a:rPr>
              <a:t>). </a:t>
            </a:r>
          </a:p>
          <a:p>
            <a:pPr algn="just"/>
            <a:endParaRPr lang="es-CL" sz="1100" b="1">
              <a:ea typeface="Verdana" panose="020B0604030504040204" pitchFamily="34" charset="0"/>
            </a:endParaRPr>
          </a:p>
          <a:p>
            <a:pPr algn="just"/>
            <a:r>
              <a:rPr lang="es-CL" sz="2000" b="1">
                <a:ea typeface="Verdana" panose="020B0604030504040204" pitchFamily="34" charset="0"/>
              </a:rPr>
              <a:t>La vigencia del Plan es de 10 años, con un plazo de 5 años para salir de la condición de saturación por MP</a:t>
            </a:r>
            <a:r>
              <a:rPr lang="es-CL" sz="1600" b="1">
                <a:ea typeface="Verdana" panose="020B0604030504040204" pitchFamily="34" charset="0"/>
              </a:rPr>
              <a:t>10</a:t>
            </a:r>
            <a:r>
              <a:rPr lang="es-CL" sz="2000" b="1">
                <a:ea typeface="Verdana" panose="020B0604030504040204" pitchFamily="34" charset="0"/>
              </a:rPr>
              <a:t> y de la condición de latencia por SO</a:t>
            </a:r>
            <a:r>
              <a:rPr lang="es-CL" sz="1600" b="1">
                <a:ea typeface="Verdana" panose="020B0604030504040204" pitchFamily="34" charset="0"/>
              </a:rPr>
              <a:t>2</a:t>
            </a:r>
            <a:r>
              <a:rPr lang="es-ES" sz="2000" b="1">
                <a:ea typeface="Verdana" panose="020B0604030504040204" pitchFamily="34" charset="0"/>
              </a:rPr>
              <a:t>.</a:t>
            </a:r>
            <a:endParaRPr lang="es-CL" sz="2000" b="1">
              <a:ea typeface="Verdana" panose="020B060403050404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5C37D259-58F0-466C-2A8F-38C7888B83C7}"/>
              </a:ext>
            </a:extLst>
          </p:cNvPr>
          <p:cNvSpPr/>
          <p:nvPr/>
        </p:nvSpPr>
        <p:spPr>
          <a:xfrm>
            <a:off x="439460" y="196694"/>
            <a:ext cx="102747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>
                <a:solidFill>
                  <a:srgbClr val="284A7C"/>
                </a:solidFill>
                <a:ea typeface="+mj-ea"/>
                <a:cs typeface="+mj-cs"/>
              </a:rPr>
              <a:t>OBJETIVO DEL PLAN</a:t>
            </a:r>
            <a:endParaRPr lang="es-CL" sz="3200" b="1">
              <a:solidFill>
                <a:srgbClr val="284A7C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93143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08;p26" title="Fondo PPT-1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id="{9886F06E-5FCF-0345-2546-2BA4BF5C00B7}"/>
              </a:ext>
            </a:extLst>
          </p:cNvPr>
          <p:cNvSpPr txBox="1">
            <a:spLocks/>
          </p:cNvSpPr>
          <p:nvPr/>
        </p:nvSpPr>
        <p:spPr>
          <a:xfrm>
            <a:off x="541060" y="1086258"/>
            <a:ext cx="10357849" cy="536026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sz="2000">
                <a:solidFill>
                  <a:srgbClr val="0B4581"/>
                </a:solidFill>
                <a:latin typeface="+mn-lt"/>
                <a:ea typeface="Verdana" panose="020B0604030504040204" pitchFamily="34" charset="0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Capítulo III: Control de emisiones de Fuentes puntuales. </a:t>
            </a:r>
            <a:endParaRPr lang="es-ES" sz="2000">
              <a:solidFill>
                <a:srgbClr val="0B4581"/>
              </a:solidFill>
              <a:latin typeface="+mn-lt"/>
              <a:ea typeface="Verdana" panose="020B0604030504040204" pitchFamily="34" charset="0"/>
            </a:endParaRPr>
          </a:p>
          <a:p>
            <a:pPr marL="514350" indent="-51435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sz="2000">
                <a:solidFill>
                  <a:srgbClr val="0B4581"/>
                </a:solidFill>
                <a:latin typeface="+mn-lt"/>
                <a:ea typeface="Verdana" panose="020B0604030504040204" pitchFamily="34" charset="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Capítulo IV: Control de emisiones de Faenas Mineras. </a:t>
            </a:r>
            <a:endParaRPr lang="es-ES" sz="2000">
              <a:solidFill>
                <a:srgbClr val="0B4581"/>
              </a:solidFill>
              <a:latin typeface="+mn-lt"/>
              <a:ea typeface="Verdana" panose="020B0604030504040204" pitchFamily="34" charset="0"/>
              <a:hlinkClick r:id="rId4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514350" indent="-51435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sz="2000">
                <a:solidFill>
                  <a:srgbClr val="0B4581"/>
                </a:solidFill>
                <a:latin typeface="+mn-lt"/>
                <a:ea typeface="Verdana" panose="020B0604030504040204" pitchFamily="34" charset="0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Capítulo V: Control de emisiones de Quemas Agrícolas y forestales.</a:t>
            </a:r>
            <a:endParaRPr lang="es-ES" sz="2000" b="1">
              <a:solidFill>
                <a:srgbClr val="0B4581"/>
              </a:solidFill>
              <a:latin typeface="+mn-lt"/>
              <a:ea typeface="Verdana" panose="020B0604030504040204" pitchFamily="34" charset="0"/>
            </a:endParaRPr>
          </a:p>
          <a:p>
            <a:pPr marL="514350" indent="-51435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sz="2000">
                <a:solidFill>
                  <a:srgbClr val="0B4581"/>
                </a:solidFill>
                <a:latin typeface="+mn-lt"/>
                <a:ea typeface="Verdana" panose="020B0604030504040204" pitchFamily="34" charset="0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Capítulo VI: Control de emisiones de Plantas de Extracción de Áridos</a:t>
            </a:r>
            <a:r>
              <a:rPr lang="es-ES" sz="2000">
                <a:solidFill>
                  <a:srgbClr val="0B4581"/>
                </a:solidFill>
                <a:latin typeface="+mn-lt"/>
                <a:ea typeface="Verdana" panose="020B0604030504040204" pitchFamily="34" charset="0"/>
              </a:rPr>
              <a:t>.</a:t>
            </a:r>
          </a:p>
          <a:p>
            <a:pPr marL="514350" indent="-51435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sz="2000" u="sng">
                <a:solidFill>
                  <a:srgbClr val="0B4581"/>
                </a:solidFill>
                <a:latin typeface="+mn-lt"/>
                <a:ea typeface="Verdana" panose="020B0604030504040204" pitchFamily="34" charset="0"/>
              </a:rPr>
              <a:t>Capítulo VII: Control de emisiones de calefacción residencial</a:t>
            </a:r>
          </a:p>
          <a:p>
            <a:pPr marL="514350" indent="-51435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sz="2000">
                <a:solidFill>
                  <a:srgbClr val="0B4581"/>
                </a:solidFill>
                <a:latin typeface="+mn-lt"/>
                <a:ea typeface="Verdana" panose="020B0604030504040204" pitchFamily="34" charset="0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Capítulo VIII: Control de emisiones de Fuentes móviles</a:t>
            </a:r>
            <a:r>
              <a:rPr lang="es-ES" sz="2000">
                <a:solidFill>
                  <a:srgbClr val="0B4581"/>
                </a:solidFill>
                <a:latin typeface="+mn-lt"/>
                <a:ea typeface="Verdana" panose="020B0604030504040204" pitchFamily="34" charset="0"/>
              </a:rPr>
              <a:t>.</a:t>
            </a:r>
          </a:p>
          <a:p>
            <a:pPr marL="514350" indent="-51435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sz="2000">
                <a:solidFill>
                  <a:srgbClr val="0B4581"/>
                </a:solidFill>
                <a:latin typeface="+mn-lt"/>
                <a:ea typeface="Verdana" panose="020B0604030504040204" pitchFamily="34" charset="0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Capítulo IX: Compensación de emisiones</a:t>
            </a:r>
            <a:r>
              <a:rPr lang="es-ES" sz="2000">
                <a:solidFill>
                  <a:srgbClr val="0B4581"/>
                </a:solidFill>
                <a:latin typeface="+mn-lt"/>
                <a:ea typeface="Verdana" panose="020B0604030504040204" pitchFamily="34" charset="0"/>
              </a:rPr>
              <a:t>.</a:t>
            </a:r>
          </a:p>
          <a:p>
            <a:pPr marL="514350" indent="-51435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sz="2000" u="sng">
                <a:solidFill>
                  <a:srgbClr val="0B4581"/>
                </a:solidFill>
                <a:latin typeface="+mn-lt"/>
                <a:ea typeface="Verdana" panose="020B0604030504040204" pitchFamily="34" charset="0"/>
              </a:rPr>
              <a:t>Capítulo X: Seguimiento y Vigilancia de la Calidad del Aire, Difusión y Educación Ambiental.</a:t>
            </a:r>
          </a:p>
          <a:p>
            <a:pPr marL="514350" indent="-51435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sz="2000" u="sng">
                <a:solidFill>
                  <a:srgbClr val="0B4581"/>
                </a:solidFill>
                <a:latin typeface="+mn-lt"/>
                <a:ea typeface="Verdana" panose="020B0604030504040204" pitchFamily="34" charset="0"/>
              </a:rPr>
              <a:t>Capítulo XI: Gestión de Episodios Críticos</a:t>
            </a:r>
            <a:r>
              <a:rPr lang="es-ES" sz="2000">
                <a:solidFill>
                  <a:srgbClr val="0B4581"/>
                </a:solidFill>
                <a:latin typeface="+mn-lt"/>
                <a:ea typeface="Verdana" panose="020B0604030504040204" pitchFamily="34" charset="0"/>
              </a:rPr>
              <a:t>.</a:t>
            </a:r>
          </a:p>
          <a:p>
            <a:pPr marL="514350" indent="-51435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sz="2000" u="sng">
                <a:solidFill>
                  <a:srgbClr val="0B4581"/>
                </a:solidFill>
                <a:latin typeface="+mn-lt"/>
                <a:ea typeface="Verdana" panose="020B0604030504040204" pitchFamily="34" charset="0"/>
              </a:rPr>
              <a:t>Capítulo XII: Fiscalización, Verificación del Cumplimiento y Actualización del Plan</a:t>
            </a:r>
            <a:r>
              <a:rPr lang="es-ES" sz="2000">
                <a:solidFill>
                  <a:srgbClr val="0B4581"/>
                </a:solidFill>
                <a:latin typeface="+mn-lt"/>
                <a:ea typeface="Verdana" panose="020B0604030504040204" pitchFamily="34" charset="0"/>
              </a:rPr>
              <a:t>.</a:t>
            </a:r>
          </a:p>
          <a:p>
            <a:pPr marL="514350" indent="-51435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es-ES" sz="1800">
              <a:latin typeface="Verdana" panose="020B0604030504040204" pitchFamily="34" charset="0"/>
              <a:ea typeface="Verdan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endParaRPr lang="es-ES" sz="1800">
              <a:latin typeface="+mn-lt"/>
              <a:ea typeface="Verdana" panose="020B0604030504040204" pitchFamily="34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F608C1FC-030E-FEFE-D1BC-08941509149D}"/>
              </a:ext>
            </a:extLst>
          </p:cNvPr>
          <p:cNvSpPr/>
          <p:nvPr/>
        </p:nvSpPr>
        <p:spPr>
          <a:xfrm>
            <a:off x="541060" y="362017"/>
            <a:ext cx="120167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sz="3200" b="1">
                <a:solidFill>
                  <a:srgbClr val="284A7C"/>
                </a:solidFill>
                <a:ea typeface="+mj-ea"/>
                <a:cs typeface="+mj-cs"/>
              </a:rPr>
              <a:t>PRINCIPALES MEDIDAS DEL PPDA </a:t>
            </a:r>
          </a:p>
        </p:txBody>
      </p:sp>
    </p:spTree>
    <p:extLst>
      <p:ext uri="{BB962C8B-B14F-4D97-AF65-F5344CB8AC3E}">
        <p14:creationId xmlns:p14="http://schemas.microsoft.com/office/powerpoint/2010/main" val="1749273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108;p26" title="Fondo PPT-1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B371632-8409-179B-F587-479DD29E79A8}"/>
              </a:ext>
            </a:extLst>
          </p:cNvPr>
          <p:cNvSpPr txBox="1">
            <a:spLocks/>
          </p:cNvSpPr>
          <p:nvPr/>
        </p:nvSpPr>
        <p:spPr>
          <a:xfrm>
            <a:off x="1347904" y="526340"/>
            <a:ext cx="9829800" cy="4609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00" b="1" i="0" kern="1200">
                <a:solidFill>
                  <a:srgbClr val="0B45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l"/>
            <a:r>
              <a:rPr lang="es-ES" sz="3200">
                <a:solidFill>
                  <a:srgbClr val="284A7C"/>
                </a:solidFill>
                <a:latin typeface="+mn-lt"/>
                <a:ea typeface="+mj-ea"/>
                <a:cs typeface="+mj-cs"/>
              </a:rPr>
              <a:t>CONTROL DE EMISIONES DE FUENTES PUNTUALES </a:t>
            </a:r>
            <a:endParaRPr lang="es-CL" sz="3200">
              <a:solidFill>
                <a:srgbClr val="284A7C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5DC1959-23A3-2E22-CFDA-CBFF62F92AA9}"/>
              </a:ext>
            </a:extLst>
          </p:cNvPr>
          <p:cNvSpPr txBox="1">
            <a:spLocks/>
          </p:cNvSpPr>
          <p:nvPr/>
        </p:nvSpPr>
        <p:spPr>
          <a:xfrm>
            <a:off x="488368" y="1380309"/>
            <a:ext cx="9944936" cy="45259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obCL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CL" sz="2400" b="1">
                <a:latin typeface="+mn-lt"/>
              </a:rPr>
              <a:t>1. REGULACIÓN DE CALDERAS</a:t>
            </a:r>
            <a:endParaRPr lang="es-CL" sz="2400">
              <a:latin typeface="+mn-lt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s-CL" sz="1800">
                <a:latin typeface="+mn-lt"/>
                <a:ea typeface="Verdana" panose="020B0604030504040204" pitchFamily="34" charset="0"/>
              </a:rPr>
              <a:t>    </a:t>
            </a:r>
            <a:r>
              <a:rPr lang="es-CL" sz="1800">
                <a:latin typeface="+mn-lt"/>
                <a:ea typeface="Verdana" panose="020B0604030504040204" pitchFamily="34" charset="0"/>
                <a:cs typeface="Calibri" panose="020F0502020204030204" pitchFamily="34" charset="0"/>
              </a:rPr>
              <a:t>Límites de emisión Calderas Nuevas y Existentes, con potencia térmica mayor o igual a 300KWt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E327C24F-1C14-8237-A583-E471E7817E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7294549"/>
              </p:ext>
            </p:extLst>
          </p:nvPr>
        </p:nvGraphicFramePr>
        <p:xfrm>
          <a:off x="1444753" y="2432410"/>
          <a:ext cx="8323917" cy="25866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2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5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5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5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52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52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5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293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Potencial Térmica Nominal de la caldera</a:t>
                      </a:r>
                      <a:endParaRPr lang="es-CL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Límite máximo MP (mg/m</a:t>
                      </a:r>
                      <a:r>
                        <a:rPr lang="es-CL" sz="1400" baseline="300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N)</a:t>
                      </a:r>
                      <a:endParaRPr lang="es-CL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Límite máximo SO</a:t>
                      </a:r>
                      <a:r>
                        <a:rPr lang="es-CL" sz="1400" baseline="-250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(mg/m</a:t>
                      </a:r>
                      <a:r>
                        <a:rPr lang="es-CL" sz="1400" baseline="300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N)</a:t>
                      </a:r>
                      <a:endParaRPr lang="es-CL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Límite máximo </a:t>
                      </a:r>
                      <a:r>
                        <a:rPr lang="es-CL" sz="140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NOx</a:t>
                      </a: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(</a:t>
                      </a:r>
                      <a:r>
                        <a:rPr lang="es-CL" sz="140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ppmv</a:t>
                      </a: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</a:t>
                      </a:r>
                      <a:endParaRPr lang="es-CL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2935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Caldera Existente</a:t>
                      </a:r>
                      <a:endParaRPr lang="es-CL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Caldera nueva</a:t>
                      </a:r>
                      <a:endParaRPr lang="es-CL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Caldera Existente</a:t>
                      </a:r>
                      <a:endParaRPr lang="es-CL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Caldera nueva</a:t>
                      </a:r>
                      <a:endParaRPr lang="es-CL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Caldera Existente</a:t>
                      </a:r>
                      <a:endParaRPr lang="es-CL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Caldera nueva</a:t>
                      </a:r>
                      <a:endParaRPr lang="es-CL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29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≥ 300 KWt &lt; 1 MWt</a:t>
                      </a:r>
                      <a:endParaRPr lang="es-CL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50</a:t>
                      </a:r>
                      <a:endParaRPr lang="es-CL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50</a:t>
                      </a:r>
                      <a:endParaRPr lang="es-CL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.a.</a:t>
                      </a:r>
                    </a:p>
                  </a:txBody>
                  <a:tcPr marL="60229" marR="602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</a:t>
                      </a:r>
                      <a:endParaRPr lang="es-CL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.a.</a:t>
                      </a:r>
                    </a:p>
                  </a:txBody>
                  <a:tcPr marL="60229" marR="602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</a:t>
                      </a:r>
                      <a:endParaRPr lang="es-CL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29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≥ 1 </a:t>
                      </a:r>
                      <a:r>
                        <a:rPr lang="es-CL" sz="140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MWt</a:t>
                      </a: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&lt; 20 </a:t>
                      </a:r>
                      <a:r>
                        <a:rPr lang="es-CL" sz="140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MWt</a:t>
                      </a:r>
                      <a:endParaRPr lang="es-CL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50</a:t>
                      </a:r>
                      <a:endParaRPr lang="es-CL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</a:t>
                      </a:r>
                      <a:endParaRPr lang="es-CL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</a:t>
                      </a:r>
                      <a:endParaRPr lang="es-CL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50</a:t>
                      </a:r>
                      <a:endParaRPr lang="es-CL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</a:t>
                      </a:r>
                      <a:endParaRPr lang="es-CL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</a:t>
                      </a:r>
                      <a:endParaRPr lang="es-CL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49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≥ 20 MWt</a:t>
                      </a:r>
                      <a:endParaRPr lang="es-CL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</a:t>
                      </a:r>
                      <a:endParaRPr lang="es-CL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</a:t>
                      </a:r>
                      <a:endParaRPr lang="es-CL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200</a:t>
                      </a:r>
                      <a:endParaRPr lang="es-CL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</a:t>
                      </a:r>
                      <a:endParaRPr lang="es-CL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100</a:t>
                      </a:r>
                      <a:endParaRPr lang="es-CL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</a:t>
                      </a:r>
                      <a:endParaRPr lang="es-CL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29" marR="60229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Rectángulo 4">
            <a:extLst>
              <a:ext uri="{FF2B5EF4-FFF2-40B4-BE49-F238E27FC236}">
                <a16:creationId xmlns:a16="http://schemas.microsoft.com/office/drawing/2014/main" id="{47C9070E-7840-F59D-A468-AF11748E9984}"/>
              </a:ext>
            </a:extLst>
          </p:cNvPr>
          <p:cNvSpPr/>
          <p:nvPr/>
        </p:nvSpPr>
        <p:spPr>
          <a:xfrm>
            <a:off x="1014294" y="5344049"/>
            <a:ext cx="10350391" cy="1065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CL" sz="2000">
                <a:ea typeface="Verdana" panose="020B0604030504040204" pitchFamily="34" charset="0"/>
                <a:cs typeface="Calibri" panose="020F0502020204030204" pitchFamily="34" charset="0"/>
              </a:rPr>
              <a:t>Calderas existentes a 36 meses y nuevas desde la publicación del plan.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CL" sz="2000">
                <a:ea typeface="Verdana" panose="020B0604030504040204" pitchFamily="34" charset="0"/>
                <a:cs typeface="Calibri" panose="020F0502020204030204" pitchFamily="34" charset="0"/>
              </a:rPr>
              <a:t>Calderas de potencia mayor o igual a 20 </a:t>
            </a:r>
            <a:r>
              <a:rPr lang="es-CL" sz="2000" err="1">
                <a:ea typeface="Verdana" panose="020B0604030504040204" pitchFamily="34" charset="0"/>
                <a:cs typeface="Calibri" panose="020F0502020204030204" pitchFamily="34" charset="0"/>
              </a:rPr>
              <a:t>MWt</a:t>
            </a:r>
            <a:r>
              <a:rPr lang="es-CL" sz="2000">
                <a:ea typeface="Verdana" panose="020B0604030504040204" pitchFamily="34" charset="0"/>
                <a:cs typeface="Calibri" panose="020F0502020204030204" pitchFamily="34" charset="0"/>
              </a:rPr>
              <a:t> deberán implementar un sistema de monitoreo continuo de MP, NOX y SO2, desde su entrada en operación.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D18163B-DCFF-A076-E463-B5C8CC4828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67" y="371478"/>
            <a:ext cx="615857" cy="61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3297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E5DBC8E59AEA3429A08544D53FEF011" ma:contentTypeVersion="13" ma:contentTypeDescription="Crear nuevo documento." ma:contentTypeScope="" ma:versionID="15026e852f21987bb95af4f1c7c788ce">
  <xsd:schema xmlns:xsd="http://www.w3.org/2001/XMLSchema" xmlns:xs="http://www.w3.org/2001/XMLSchema" xmlns:p="http://schemas.microsoft.com/office/2006/metadata/properties" xmlns:ns2="52f3842f-ad8c-4776-83a1-bcda7eeb0ef0" xmlns:ns3="80a7727a-bc8a-42a5-b949-8873da7a47f6" targetNamespace="http://schemas.microsoft.com/office/2006/metadata/properties" ma:root="true" ma:fieldsID="b8c9525562a9f5dc5f1144fecda95d8b" ns2:_="" ns3:_="">
    <xsd:import namespace="52f3842f-ad8c-4776-83a1-bcda7eeb0ef0"/>
    <xsd:import namespace="80a7727a-bc8a-42a5-b949-8873da7a47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f3842f-ad8c-4776-83a1-bcda7eeb0e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be51c33f-cd22-4454-82a9-4ea1efbcdcc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a7727a-bc8a-42a5-b949-8873da7a47f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8bbf20ae-3adf-4fd2-8589-7276f134ef53}" ma:internalName="TaxCatchAll" ma:showField="CatchAllData" ma:web="80a7727a-bc8a-42a5-b949-8873da7a47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0a7727a-bc8a-42a5-b949-8873da7a47f6" xsi:nil="true"/>
    <lcf76f155ced4ddcb4097134ff3c332f xmlns="52f3842f-ad8c-4776-83a1-bcda7eeb0ef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6A61B7F-0AEA-43FA-BE50-DB490557B16D}">
  <ds:schemaRefs>
    <ds:schemaRef ds:uri="52f3842f-ad8c-4776-83a1-bcda7eeb0ef0"/>
    <ds:schemaRef ds:uri="80a7727a-bc8a-42a5-b949-8873da7a47f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0E39AE8-4E18-451E-A41C-588D4E2F04E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F0D8414-6ECE-4F59-BFDC-BC885D30BA64}">
  <ds:schemaRefs>
    <ds:schemaRef ds:uri="52f3842f-ad8c-4776-83a1-bcda7eeb0ef0"/>
    <ds:schemaRef ds:uri="80a7727a-bc8a-42a5-b949-8873da7a47f6"/>
    <ds:schemaRef ds:uri="b7b08dd0-a9b9-4e59-950f-7efc5f4afaa2"/>
    <ds:schemaRef ds:uri="d476dceb-d0a1-442a-837a-09d52b74b62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Panorámica</PresentationFormat>
  <Slides>27</Slides>
  <Notes>4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28" baseType="lpstr">
      <vt:lpstr>Tema de Office</vt:lpstr>
      <vt:lpstr>PPDA Provincia de Quillota – Catemu, Panquehue y Llayllay  Plan de Prevención y Descontaminación Atmosférica (DS N°18/2023) 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CONTROL DE EMISIONES DE QUEMAS AGRÍCOLAS Y FORESTALES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revision>4</cp:revision>
  <cp:lastPrinted>2026-06-16T12:39:18Z</cp:lastPrinted>
  <dcterms:created xsi:type="dcterms:W3CDTF">2022-09-08T19:25:06Z</dcterms:created>
  <dcterms:modified xsi:type="dcterms:W3CDTF">2026-08-04T13:42:37Z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0x0101002E5DBC8E59AEA3429A08544D53FEF011</vt:lpwstr>
  </property>
  <property fmtid="{D5CDD505-2E9C-101B-9397-08002B2CF9AE}" pid="3" name="MediaServiceImageTags">
    <vt:lpwstr/>
  </property>
</Properties>
</file>